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1" r:id="rId1"/>
  </p:sldMasterIdLst>
  <p:notesMasterIdLst>
    <p:notesMasterId r:id="rId45"/>
  </p:notesMasterIdLst>
  <p:sldIdLst>
    <p:sldId id="256" r:id="rId2"/>
    <p:sldId id="778" r:id="rId3"/>
    <p:sldId id="287" r:id="rId4"/>
    <p:sldId id="781" r:id="rId5"/>
    <p:sldId id="289" r:id="rId6"/>
    <p:sldId id="259" r:id="rId7"/>
    <p:sldId id="727" r:id="rId8"/>
    <p:sldId id="779" r:id="rId9"/>
    <p:sldId id="709" r:id="rId10"/>
    <p:sldId id="780" r:id="rId11"/>
    <p:sldId id="782" r:id="rId12"/>
    <p:sldId id="757" r:id="rId13"/>
    <p:sldId id="761" r:id="rId14"/>
    <p:sldId id="285" r:id="rId15"/>
    <p:sldId id="718" r:id="rId16"/>
    <p:sldId id="719" r:id="rId17"/>
    <p:sldId id="720" r:id="rId18"/>
    <p:sldId id="722" r:id="rId19"/>
    <p:sldId id="721" r:id="rId20"/>
    <p:sldId id="723" r:id="rId21"/>
    <p:sldId id="724" r:id="rId22"/>
    <p:sldId id="725" r:id="rId23"/>
    <p:sldId id="726" r:id="rId24"/>
    <p:sldId id="740" r:id="rId25"/>
    <p:sldId id="728" r:id="rId26"/>
    <p:sldId id="263" r:id="rId27"/>
    <p:sldId id="265" r:id="rId28"/>
    <p:sldId id="264" r:id="rId29"/>
    <p:sldId id="266" r:id="rId30"/>
    <p:sldId id="708" r:id="rId31"/>
    <p:sldId id="516" r:id="rId32"/>
    <p:sldId id="517" r:id="rId33"/>
    <p:sldId id="518" r:id="rId34"/>
    <p:sldId id="514" r:id="rId35"/>
    <p:sldId id="515" r:id="rId36"/>
    <p:sldId id="739" r:id="rId37"/>
    <p:sldId id="742" r:id="rId38"/>
    <p:sldId id="743" r:id="rId39"/>
    <p:sldId id="741" r:id="rId40"/>
    <p:sldId id="744" r:id="rId41"/>
    <p:sldId id="745" r:id="rId42"/>
    <p:sldId id="747" r:id="rId43"/>
    <p:sldId id="314" r:id="rId44"/>
  </p:sldIdLst>
  <p:sldSz cx="9144000" cy="6858000" type="screen4x3"/>
  <p:notesSz cx="6858000" cy="9144000"/>
  <p:embeddedFontLst>
    <p:embeddedFont>
      <p:font typeface="나눔손글씨 붓" panose="020B0600000101010101" charset="-127"/>
      <p:regular r:id="rId46"/>
    </p:embeddedFont>
    <p:embeddedFont>
      <p:font typeface="나눔고딕 Light" panose="020B0600000101010101" charset="-127"/>
      <p:regular r:id="rId47"/>
    </p:embeddedFont>
    <p:embeddedFont>
      <p:font typeface="나눔고딕" panose="020B0600000101010101" charset="-127"/>
      <p:regular r:id="rId48"/>
      <p:bold r:id="rId49"/>
    </p:embeddedFont>
    <p:embeddedFont>
      <p:font typeface="나눔스퀘어" panose="020B0600000101010101" pitchFamily="50" charset="-127"/>
      <p:regular r:id="rId50"/>
    </p:embeddedFont>
    <p:embeddedFont>
      <p:font typeface="Roboto Condensed" panose="020B0600000101010101" charset="-127"/>
      <p:regular r:id="rId51"/>
      <p:bold r:id="rId52"/>
      <p:italic r:id="rId53"/>
      <p:boldItalic r:id="rId54"/>
    </p:embeddedFont>
    <p:embeddedFont>
      <p:font typeface="나눔고딕 ExtraBold" panose="020B0600000101010101" charset="-127"/>
      <p:bold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나눔바른고딕" panose="020B0600000101010101" charset="-127"/>
      <p:regular r:id="rId58"/>
      <p:bold r:id="rId59"/>
    </p:embeddedFont>
    <p:embeddedFont>
      <p:font typeface="Cambria Math" panose="02040503050406030204" pitchFamily="18" charset="0"/>
      <p:regular r:id="rId60"/>
    </p:embeddedFont>
    <p:embeddedFont>
      <p:font typeface="Roboto Condensed Light" panose="020B0600000101010101" charset="-127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BEB624F3-B047-4FF2-89B3-0CC9567B467E}">
          <p14:sldIdLst>
            <p14:sldId id="256"/>
            <p14:sldId id="778"/>
            <p14:sldId id="287"/>
            <p14:sldId id="781"/>
            <p14:sldId id="289"/>
            <p14:sldId id="259"/>
            <p14:sldId id="727"/>
            <p14:sldId id="779"/>
            <p14:sldId id="709"/>
            <p14:sldId id="780"/>
            <p14:sldId id="782"/>
            <p14:sldId id="757"/>
            <p14:sldId id="761"/>
            <p14:sldId id="285"/>
            <p14:sldId id="718"/>
            <p14:sldId id="719"/>
            <p14:sldId id="720"/>
            <p14:sldId id="722"/>
            <p14:sldId id="721"/>
            <p14:sldId id="723"/>
            <p14:sldId id="724"/>
            <p14:sldId id="725"/>
            <p14:sldId id="726"/>
            <p14:sldId id="740"/>
            <p14:sldId id="728"/>
            <p14:sldId id="263"/>
            <p14:sldId id="265"/>
            <p14:sldId id="264"/>
            <p14:sldId id="266"/>
            <p14:sldId id="708"/>
            <p14:sldId id="516"/>
            <p14:sldId id="517"/>
            <p14:sldId id="518"/>
            <p14:sldId id="514"/>
            <p14:sldId id="515"/>
            <p14:sldId id="739"/>
            <p14:sldId id="742"/>
            <p14:sldId id="743"/>
            <p14:sldId id="741"/>
            <p14:sldId id="744"/>
            <p14:sldId id="745"/>
            <p14:sldId id="747"/>
          </p14:sldIdLst>
        </p14:section>
        <p14:section name="Thankyou" id="{8C9B9B44-DD17-4092-AF8D-737308021384}">
          <p14:sldIdLst>
            <p14:sldId id="31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08C"/>
    <a:srgbClr val="18669A"/>
    <a:srgbClr val="C9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5ACEF-FE7C-42CA-9E0E-F569E34EA2DE}" v="3" dt="2019-07-31T11:55:53.648"/>
  </p1510:revLst>
</p1510:revInfo>
</file>

<file path=ppt/tableStyles.xml><?xml version="1.0" encoding="utf-8"?>
<a:tblStyleLst xmlns:a="http://schemas.openxmlformats.org/drawingml/2006/main" def="{017F5E60-4EB9-4D34-B094-B9333E64D501}">
  <a:tblStyle styleId="{017F5E60-4EB9-4D34-B094-B9333E64D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73742" autoAdjust="0"/>
  </p:normalViewPr>
  <p:slideViewPr>
    <p:cSldViewPr snapToGrid="0">
      <p:cViewPr varScale="1">
        <p:scale>
          <a:sx n="63" d="100"/>
          <a:sy n="63" d="100"/>
        </p:scale>
        <p:origin x="-193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찬희[ 대학원석·박사통합과정재학 / 컴퓨터학과 ]" userId="fb358836-27ea-4cc0-9877-ae46258d9e79" providerId="ADAL" clId="{E1A5ACEF-FE7C-42CA-9E0E-F569E34EA2DE}"/>
    <pc:docChg chg="custSel delSld modSld modSection">
      <pc:chgData name="이찬희[ 대학원석·박사통합과정재학 / 컴퓨터학과 ]" userId="fb358836-27ea-4cc0-9877-ae46258d9e79" providerId="ADAL" clId="{E1A5ACEF-FE7C-42CA-9E0E-F569E34EA2DE}" dt="2019-07-31T17:25:03.435" v="37" actId="2696"/>
      <pc:docMkLst>
        <pc:docMk/>
      </pc:docMkLst>
      <pc:sldChg chg="modSp">
        <pc:chgData name="이찬희[ 대학원석·박사통합과정재학 / 컴퓨터학과 ]" userId="fb358836-27ea-4cc0-9877-ae46258d9e79" providerId="ADAL" clId="{E1A5ACEF-FE7C-42CA-9E0E-F569E34EA2DE}" dt="2019-07-31T11:55:53.648" v="30"/>
        <pc:sldMkLst>
          <pc:docMk/>
          <pc:sldMk cId="0" sldId="256"/>
        </pc:sldMkLst>
        <pc:spChg chg="mod">
          <ac:chgData name="이찬희[ 대학원석·박사통합과정재학 / 컴퓨터학과 ]" userId="fb358836-27ea-4cc0-9877-ae46258d9e79" providerId="ADAL" clId="{E1A5ACEF-FE7C-42CA-9E0E-F569E34EA2DE}" dt="2019-07-31T11:55:53.648" v="30"/>
          <ac:spMkLst>
            <pc:docMk/>
            <pc:sldMk cId="0" sldId="256"/>
            <ac:spMk id="367" creationId="{00000000-0000-0000-0000-000000000000}"/>
          </ac:spMkLst>
        </pc:spChg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068" v="32" actId="2696"/>
        <pc:sldMkLst>
          <pc:docMk/>
          <pc:sldMk cId="3037599704" sldId="298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109" v="33" actId="2696"/>
        <pc:sldMkLst>
          <pc:docMk/>
          <pc:sldMk cId="1385618190" sldId="299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129" v="34" actId="2696"/>
        <pc:sldMkLst>
          <pc:docMk/>
          <pc:sldMk cId="1776615390" sldId="300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144" v="35" actId="2696"/>
        <pc:sldMkLst>
          <pc:docMk/>
          <pc:sldMk cId="2191883339" sldId="301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162" v="36" actId="2696"/>
        <pc:sldMkLst>
          <pc:docMk/>
          <pc:sldMk cId="2137813905" sldId="302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7:25:03.435" v="37" actId="2696"/>
        <pc:sldMkLst>
          <pc:docMk/>
          <pc:sldMk cId="3697892400" sldId="520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045" v="31" actId="2696"/>
        <pc:sldMkLst>
          <pc:docMk/>
          <pc:sldMk cId="4204957171" sldId="760"/>
        </pc:sldMkLst>
      </pc:sldChg>
    </pc:docChg>
  </pc:docChgLst>
  <pc:docChgLst>
    <pc:chgData name="이찬희[ 대학원석·박사통합과정재학 / 컴퓨터학과 ]" userId="fb358836-27ea-4cc0-9877-ae46258d9e79" providerId="ADAL" clId="{165663B2-84CE-47A4-A596-1B99B84D3966}"/>
    <pc:docChg chg="undo custSel addSld delSld modSld modSection">
      <pc:chgData name="이찬희[ 대학원석·박사통합과정재학 / 컴퓨터학과 ]" userId="fb358836-27ea-4cc0-9877-ae46258d9e79" providerId="ADAL" clId="{165663B2-84CE-47A4-A596-1B99B84D3966}" dt="2019-06-18T06:19:48.915" v="52"/>
      <pc:docMkLst>
        <pc:docMk/>
      </pc:docMkLst>
    </pc:docChg>
  </pc:docChgLst>
  <pc:docChgLst>
    <pc:chgData name="chanhee0222@korea.edu" userId="fb358836-27ea-4cc0-9877-ae46258d9e79" providerId="ADAL" clId="{9A5D7FA9-67E7-4895-A4B6-A6B58A77DBF4}"/>
    <pc:docChg chg="modSld">
      <pc:chgData name="chanhee0222@korea.edu" userId="fb358836-27ea-4cc0-9877-ae46258d9e79" providerId="ADAL" clId="{9A5D7FA9-67E7-4895-A4B6-A6B58A77DBF4}" dt="2019-07-30T09:21:11.427" v="0" actId="6549"/>
      <pc:docMkLst>
        <pc:docMk/>
      </pc:docMkLst>
      <pc:sldChg chg="modSp">
        <pc:chgData name="chanhee0222@korea.edu" userId="fb358836-27ea-4cc0-9877-ae46258d9e79" providerId="ADAL" clId="{9A5D7FA9-67E7-4895-A4B6-A6B58A77DBF4}" dt="2019-07-30T09:21:11.427" v="0" actId="6549"/>
        <pc:sldMkLst>
          <pc:docMk/>
          <pc:sldMk cId="0" sldId="256"/>
        </pc:sldMkLst>
        <pc:spChg chg="mod">
          <ac:chgData name="chanhee0222@korea.edu" userId="fb358836-27ea-4cc0-9877-ae46258d9e79" providerId="ADAL" clId="{9A5D7FA9-67E7-4895-A4B6-A6B58A77DBF4}" dt="2019-07-30T09:21:11.427" v="0" actId="6549"/>
          <ac:spMkLst>
            <pc:docMk/>
            <pc:sldMk cId="0" sldId="256"/>
            <ac:spMk id="367" creationId="{00000000-0000-0000-0000-000000000000}"/>
          </ac:spMkLst>
        </pc:spChg>
      </pc:sldChg>
    </pc:docChg>
  </pc:docChgLst>
  <pc:docChgLst>
    <pc:chgData name=" " userId="fb358836-27ea-4cc0-9877-ae46258d9e79" providerId="ADAL" clId="{538C98D5-6DCA-47ED-800E-9BC836DE0FE8}"/>
    <pc:docChg chg="undo custSel addSld delSld modSld delSection modSection">
      <pc:chgData name=" " userId="fb358836-27ea-4cc0-9877-ae46258d9e79" providerId="ADAL" clId="{538C98D5-6DCA-47ED-800E-9BC836DE0FE8}" dt="2019-06-25T06:43:58.329" v="1406"/>
      <pc:docMkLst>
        <pc:docMk/>
      </pc:docMkLst>
      <pc:sldChg chg="add">
        <pc:chgData name=" " userId="fb358836-27ea-4cc0-9877-ae46258d9e79" providerId="ADAL" clId="{538C98D5-6DCA-47ED-800E-9BC836DE0FE8}" dt="2019-06-17T08:26:03.853" v="3"/>
        <pc:sldMkLst>
          <pc:docMk/>
          <pc:sldMk cId="3279670829" sldId="289"/>
        </pc:sldMkLst>
      </pc:sldChg>
      <pc:sldChg chg="add">
        <pc:chgData name=" " userId="fb358836-27ea-4cc0-9877-ae46258d9e79" providerId="ADAL" clId="{538C98D5-6DCA-47ED-800E-9BC836DE0FE8}" dt="2019-06-17T08:26:03.853" v="3"/>
        <pc:sldMkLst>
          <pc:docMk/>
          <pc:sldMk cId="1934091344" sldId="709"/>
        </pc:sldMkLst>
      </pc:sldChg>
      <pc:sldChg chg="add">
        <pc:chgData name=" " userId="fb358836-27ea-4cc0-9877-ae46258d9e79" providerId="ADAL" clId="{538C98D5-6DCA-47ED-800E-9BC836DE0FE8}" dt="2019-06-17T08:26:03.853" v="3"/>
        <pc:sldMkLst>
          <pc:docMk/>
          <pc:sldMk cId="717974435" sldId="779"/>
        </pc:sldMkLst>
      </pc:sldChg>
      <pc:sldChg chg="modSp add">
        <pc:chgData name=" " userId="fb358836-27ea-4cc0-9877-ae46258d9e79" providerId="ADAL" clId="{538C98D5-6DCA-47ED-800E-9BC836DE0FE8}" dt="2019-06-17T12:57:29.417" v="468" actId="20577"/>
        <pc:sldMkLst>
          <pc:docMk/>
          <pc:sldMk cId="455002765" sldId="780"/>
        </pc:sldMkLst>
        <pc:spChg chg="mod">
          <ac:chgData name=" " userId="fb358836-27ea-4cc0-9877-ae46258d9e79" providerId="ADAL" clId="{538C98D5-6DCA-47ED-800E-9BC836DE0FE8}" dt="2019-06-17T12:57:29.417" v="468" actId="20577"/>
          <ac:spMkLst>
            <pc:docMk/>
            <pc:sldMk cId="455002765" sldId="780"/>
            <ac:spMk id="2" creationId="{A215D416-4668-47F2-B871-FDD64A7BAF5E}"/>
          </ac:spMkLst>
        </pc:spChg>
      </pc:sldChg>
    </pc:docChg>
  </pc:docChgLst>
  <pc:docChgLst>
    <pc:chgData name="이찬희[ 대학원석·박사통합과정재학 / 컴퓨터학과 ]" userId="fb358836-27ea-4cc0-9877-ae46258d9e79" providerId="ADAL" clId="{0324C4CF-5F4F-43C6-965E-2A6FCC01332E}"/>
    <pc:docChg chg="delSld modSld modSection">
      <pc:chgData name="이찬희[ 대학원석·박사통합과정재학 / 컴퓨터학과 ]" userId="fb358836-27ea-4cc0-9877-ae46258d9e79" providerId="ADAL" clId="{0324C4CF-5F4F-43C6-965E-2A6FCC01332E}" dt="2019-07-16T01:31:17.746" v="76" actId="11529"/>
      <pc:docMkLst>
        <pc:docMk/>
      </pc:docMkLst>
      <pc:sldChg chg="addSp modSp">
        <pc:chgData name="이찬희[ 대학원석·박사통합과정재학 / 컴퓨터학과 ]" userId="fb358836-27ea-4cc0-9877-ae46258d9e79" providerId="ADAL" clId="{0324C4CF-5F4F-43C6-965E-2A6FCC01332E}" dt="2019-07-16T01:31:17.746" v="76" actId="11529"/>
        <pc:sldMkLst>
          <pc:docMk/>
          <pc:sldMk cId="2048873397" sldId="287"/>
        </pc:sldMkLst>
        <pc:spChg chg="add mod">
          <ac:chgData name="이찬희[ 대학원석·박사통합과정재학 / 컴퓨터학과 ]" userId="fb358836-27ea-4cc0-9877-ae46258d9e79" providerId="ADAL" clId="{0324C4CF-5F4F-43C6-965E-2A6FCC01332E}" dt="2019-07-16T01:29:16.423" v="21" actId="1038"/>
          <ac:spMkLst>
            <pc:docMk/>
            <pc:sldMk cId="2048873397" sldId="287"/>
            <ac:spMk id="5" creationId="{1A76A550-A87E-4828-A369-893AA4335C29}"/>
          </ac:spMkLst>
        </pc:spChg>
        <pc:spChg chg="add mod">
          <ac:chgData name="이찬희[ 대학원석·박사통합과정재학 / 컴퓨터학과 ]" userId="fb358836-27ea-4cc0-9877-ae46258d9e79" providerId="ADAL" clId="{0324C4CF-5F4F-43C6-965E-2A6FCC01332E}" dt="2019-07-16T01:29:38.590" v="26" actId="14100"/>
          <ac:spMkLst>
            <pc:docMk/>
            <pc:sldMk cId="2048873397" sldId="287"/>
            <ac:spMk id="6" creationId="{BE81B9C7-3578-4551-B7E1-FCFB54A99C60}"/>
          </ac:spMkLst>
        </pc:spChg>
        <pc:spChg chg="add mod">
          <ac:chgData name="이찬희[ 대학원석·박사통합과정재학 / 컴퓨터학과 ]" userId="fb358836-27ea-4cc0-9877-ae46258d9e79" providerId="ADAL" clId="{0324C4CF-5F4F-43C6-965E-2A6FCC01332E}" dt="2019-07-16T01:30:30.311" v="70" actId="1076"/>
          <ac:spMkLst>
            <pc:docMk/>
            <pc:sldMk cId="2048873397" sldId="287"/>
            <ac:spMk id="7" creationId="{CC779F35-9FFC-4640-80FB-1D30225D3057}"/>
          </ac:spMkLst>
        </pc:spChg>
        <pc:spChg chg="add mod">
          <ac:chgData name="이찬희[ 대학원석·박사통합과정재학 / 컴퓨터학과 ]" userId="fb358836-27ea-4cc0-9877-ae46258d9e79" providerId="ADAL" clId="{0324C4CF-5F4F-43C6-965E-2A6FCC01332E}" dt="2019-07-16T01:30:27.949" v="69" actId="1076"/>
          <ac:spMkLst>
            <pc:docMk/>
            <pc:sldMk cId="2048873397" sldId="287"/>
            <ac:spMk id="9" creationId="{29494D15-D5FF-45FD-8FF5-87F179B59507}"/>
          </ac:spMkLst>
        </pc:spChg>
        <pc:picChg chg="mod">
          <ac:chgData name="이찬희[ 대학원석·박사통합과정재학 / 컴퓨터학과 ]" userId="fb358836-27ea-4cc0-9877-ae46258d9e79" providerId="ADAL" clId="{0324C4CF-5F4F-43C6-965E-2A6FCC01332E}" dt="2019-07-16T01:29:28.257" v="24" actId="167"/>
          <ac:picMkLst>
            <pc:docMk/>
            <pc:sldMk cId="2048873397" sldId="287"/>
            <ac:picMk id="1026" creationId="{D97E6ADC-47B9-4837-BFFA-2ECDABEC9ECA}"/>
          </ac:picMkLst>
        </pc:picChg>
        <pc:cxnChg chg="add mod">
          <ac:chgData name="이찬희[ 대학원석·박사통합과정재학 / 컴퓨터학과 ]" userId="fb358836-27ea-4cc0-9877-ae46258d9e79" providerId="ADAL" clId="{0324C4CF-5F4F-43C6-965E-2A6FCC01332E}" dt="2019-07-16T01:31:05.643" v="75"/>
          <ac:cxnSpMkLst>
            <pc:docMk/>
            <pc:sldMk cId="2048873397" sldId="287"/>
            <ac:cxnSpMk id="10" creationId="{D9166A12-DEF8-469E-B07A-6E29B71E3062}"/>
          </ac:cxnSpMkLst>
        </pc:cxnChg>
        <pc:cxnChg chg="add mod">
          <ac:chgData name="이찬희[ 대학원석·박사통합과정재학 / 컴퓨터학과 ]" userId="fb358836-27ea-4cc0-9877-ae46258d9e79" providerId="ADAL" clId="{0324C4CF-5F4F-43C6-965E-2A6FCC01332E}" dt="2019-07-16T01:31:17.746" v="76" actId="11529"/>
          <ac:cxnSpMkLst>
            <pc:docMk/>
            <pc:sldMk cId="2048873397" sldId="287"/>
            <ac:cxnSpMk id="12" creationId="{596D271C-830D-4433-9085-B44EC4C141F1}"/>
          </ac:cxnSpMkLst>
        </pc:cxnChg>
      </pc:sldChg>
    </pc:docChg>
  </pc:docChgLst>
  <pc:docChgLst>
    <pc:chgData name="이찬희[ 대학원석·박사통합과정재학 / 컴퓨터학과 ]" userId="fb358836-27ea-4cc0-9877-ae46258d9e79" providerId="ADAL" clId="{36075508-0193-4691-979E-D9BA1E811D07}"/>
    <pc:docChg chg="undo custSel addSld delSld modSld sldOrd modSection">
      <pc:chgData name="이찬희[ 대학원석·박사통합과정재학 / 컴퓨터학과 ]" userId="fb358836-27ea-4cc0-9877-ae46258d9e79" providerId="ADAL" clId="{36075508-0193-4691-979E-D9BA1E811D07}" dt="2019-06-18T18:53:18.033" v="643" actId="2696"/>
      <pc:docMkLst>
        <pc:docMk/>
      </pc:docMkLst>
    </pc:docChg>
  </pc:docChgLst>
  <pc:docChgLst>
    <pc:chgData name="이찬희[ 대학원석·박사통합과정재학 / 컴퓨터학과 ]" userId="fb358836-27ea-4cc0-9877-ae46258d9e79" providerId="ADAL" clId="{20E6454C-2138-49FE-93EE-205B858ED847}"/>
    <pc:docChg chg="undo custSel addSld delSld modSld delSection modSection">
      <pc:chgData name="이찬희[ 대학원석·박사통합과정재학 / 컴퓨터학과 ]" userId="fb358836-27ea-4cc0-9877-ae46258d9e79" providerId="ADAL" clId="{20E6454C-2138-49FE-93EE-205B858ED847}" dt="2019-07-14T13:43:56.330" v="304" actId="2696"/>
      <pc:docMkLst>
        <pc:docMk/>
      </pc:docMkLst>
      <pc:sldChg chg="modSp add">
        <pc:chgData name="이찬희[ 대학원석·박사통합과정재학 / 컴퓨터학과 ]" userId="fb358836-27ea-4cc0-9877-ae46258d9e79" providerId="ADAL" clId="{20E6454C-2138-49FE-93EE-205B858ED847}" dt="2019-07-14T13:05:43.674" v="33"/>
        <pc:sldMkLst>
          <pc:docMk/>
          <pc:sldMk cId="0" sldId="256"/>
        </pc:sldMkLst>
        <pc:spChg chg="mod">
          <ac:chgData name="이찬희[ 대학원석·박사통합과정재학 / 컴퓨터학과 ]" userId="fb358836-27ea-4cc0-9877-ae46258d9e79" providerId="ADAL" clId="{20E6454C-2138-49FE-93EE-205B858ED847}" dt="2019-07-14T13:05:43.674" v="33"/>
          <ac:spMkLst>
            <pc:docMk/>
            <pc:sldMk cId="0" sldId="256"/>
            <ac:spMk id="367" creationId="{00000000-0000-0000-0000-000000000000}"/>
          </ac:spMkLst>
        </pc:spChg>
      </pc:sldChg>
      <pc:sldChg chg="add">
        <pc:chgData name="이찬희[ 대학원석·박사통합과정재학 / 컴퓨터학과 ]" userId="fb358836-27ea-4cc0-9877-ae46258d9e79" providerId="ADAL" clId="{20E6454C-2138-49FE-93EE-205B858ED847}" dt="2019-07-14T13:25:21.143" v="296"/>
        <pc:sldMkLst>
          <pc:docMk/>
          <pc:sldMk cId="4169479130" sldId="259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2481265914" sldId="263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470824901" sldId="264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2322205516" sldId="265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598627351" sldId="266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1:34.872" v="298"/>
        <pc:sldMkLst>
          <pc:docMk/>
          <pc:sldMk cId="3928111300" sldId="285"/>
        </pc:sldMkLst>
      </pc:sldChg>
      <pc:sldChg chg="addSp delSp modSp add">
        <pc:chgData name="이찬희[ 대학원석·박사통합과정재학 / 컴퓨터학과 ]" userId="fb358836-27ea-4cc0-9877-ae46258d9e79" providerId="ADAL" clId="{20E6454C-2138-49FE-93EE-205B858ED847}" dt="2019-07-14T13:22:07.446" v="181" actId="1076"/>
        <pc:sldMkLst>
          <pc:docMk/>
          <pc:sldMk cId="2048873397" sldId="287"/>
        </pc:sldMkLst>
        <pc:spChg chg="del">
          <ac:chgData name="이찬희[ 대학원석·박사통합과정재학 / 컴퓨터학과 ]" userId="fb358836-27ea-4cc0-9877-ae46258d9e79" providerId="ADAL" clId="{20E6454C-2138-49FE-93EE-205B858ED847}" dt="2019-07-14T13:21:56.638" v="175" actId="478"/>
          <ac:spMkLst>
            <pc:docMk/>
            <pc:sldMk cId="2048873397" sldId="287"/>
            <ac:spMk id="38" creationId="{5609988C-4D6B-4402-86B7-B30F88E2C180}"/>
          </ac:spMkLst>
        </pc:spChg>
        <pc:spChg chg="del">
          <ac:chgData name="이찬희[ 대학원석·박사통합과정재학 / 컴퓨터학과 ]" userId="fb358836-27ea-4cc0-9877-ae46258d9e79" providerId="ADAL" clId="{20E6454C-2138-49FE-93EE-205B858ED847}" dt="2019-07-14T13:21:56.638" v="175" actId="478"/>
          <ac:spMkLst>
            <pc:docMk/>
            <pc:sldMk cId="2048873397" sldId="287"/>
            <ac:spMk id="39" creationId="{66325767-A8E0-4765-8176-AE54BC081A4C}"/>
          </ac:spMkLst>
        </pc:spChg>
        <pc:spChg chg="del">
          <ac:chgData name="이찬희[ 대학원석·박사통합과정재학 / 컴퓨터학과 ]" userId="fb358836-27ea-4cc0-9877-ae46258d9e79" providerId="ADAL" clId="{20E6454C-2138-49FE-93EE-205B858ED847}" dt="2019-07-14T13:21:56.638" v="175" actId="478"/>
          <ac:spMkLst>
            <pc:docMk/>
            <pc:sldMk cId="2048873397" sldId="287"/>
            <ac:spMk id="42" creationId="{2A01A571-A9B2-4E25-935D-6C83DB0317C1}"/>
          </ac:spMkLst>
        </pc:spChg>
        <pc:grpChg chg="del">
          <ac:chgData name="이찬희[ 대학원석·박사통합과정재학 / 컴퓨터학과 ]" userId="fb358836-27ea-4cc0-9877-ae46258d9e79" providerId="ADAL" clId="{20E6454C-2138-49FE-93EE-205B858ED847}" dt="2019-07-14T13:21:57.377" v="176" actId="478"/>
          <ac:grpSpMkLst>
            <pc:docMk/>
            <pc:sldMk cId="2048873397" sldId="287"/>
            <ac:grpSpMk id="8" creationId="{1EB74EFA-07E9-4668-B19B-966688E005A3}"/>
          </ac:grpSpMkLst>
        </pc:grpChg>
        <pc:picChg chg="add mod">
          <ac:chgData name="이찬희[ 대학원석·박사통합과정재학 / 컴퓨터학과 ]" userId="fb358836-27ea-4cc0-9877-ae46258d9e79" providerId="ADAL" clId="{20E6454C-2138-49FE-93EE-205B858ED847}" dt="2019-07-14T13:22:07.446" v="181" actId="1076"/>
          <ac:picMkLst>
            <pc:docMk/>
            <pc:sldMk cId="2048873397" sldId="287"/>
            <ac:picMk id="1026" creationId="{D97E6ADC-47B9-4837-BFFA-2ECDABEC9ECA}"/>
          </ac:picMkLst>
        </pc:picChg>
        <pc:picChg chg="del">
          <ac:chgData name="이찬희[ 대학원석·박사통합과정재학 / 컴퓨터학과 ]" userId="fb358836-27ea-4cc0-9877-ae46258d9e79" providerId="ADAL" clId="{20E6454C-2138-49FE-93EE-205B858ED847}" dt="2019-07-14T13:21:58.062" v="177" actId="478"/>
          <ac:picMkLst>
            <pc:docMk/>
            <pc:sldMk cId="2048873397" sldId="287"/>
            <ac:picMk id="1032" creationId="{72C5099D-15F6-4157-9715-93DCED7D1FD1}"/>
          </ac:picMkLst>
        </pc:pic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9" creationId="{F5F0D22B-3D15-4C72-9FD2-1214D9F8B230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0" creationId="{807AD408-60FD-4013-94F0-252DD5E392DE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1" creationId="{678DEEBF-2390-4DD6-AC45-A1DA9EDCB960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2" creationId="{74014CCA-BF17-404D-9C04-017ECFC69688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3" creationId="{432E117B-6A83-41D4-BA6A-AEF9DF83C9E0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4" creationId="{2E337934-64C3-451B-895E-1C83D8BD9FC6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5" creationId="{1ABFD648-96A1-4BA0-8032-D6FF08D22D16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6" creationId="{98A6D169-C76E-42AE-8AF9-EFA45796A315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7" creationId="{A7161787-0E46-4648-9856-E11934CFCFB5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8" creationId="{A2762F4D-3A09-4668-BC62-CD168B327234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9" creationId="{83E9FC2B-FB68-45C4-AE0E-7938EAE054B9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0" creationId="{E9AF3DFD-F356-4392-AABF-7268C514AC24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1" creationId="{6A21D744-F0FF-4B8A-A50E-9F2A9544DF1D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2" creationId="{3D8A5595-AF97-41D8-922C-B74D07A2F04F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3" creationId="{CBA91183-7B25-4BC7-AC42-15AD55A816C9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4" creationId="{59538964-9A1E-4587-A604-765379C41465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5" creationId="{66221DF1-0397-4C37-AC7A-7DEE662A6728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6" creationId="{0AE7A2A4-DF84-4783-9A51-1DCAE1BC2451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7" creationId="{282FC078-4FFF-46D3-B484-C79EFF062FE4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8" creationId="{05B54A37-88DA-4E74-98E2-2D38D1EA222B}"/>
          </ac:cxnSpMkLst>
        </pc:cxnChg>
      </pc:sldChg>
      <pc:sldChg chg="add">
        <pc:chgData name="이찬희[ 대학원석·박사통합과정재학 / 컴퓨터학과 ]" userId="fb358836-27ea-4cc0-9877-ae46258d9e79" providerId="ADAL" clId="{20E6454C-2138-49FE-93EE-205B858ED847}" dt="2019-07-14T13:07:33.409" v="123"/>
        <pc:sldMkLst>
          <pc:docMk/>
          <pc:sldMk cId="3101792157" sldId="314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2815124353" sldId="514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1716581618" sldId="515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554614708" sldId="516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859205536" sldId="517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1904376099" sldId="518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713535113" sldId="708"/>
        </pc:sldMkLst>
      </pc:sldChg>
      <pc:sldChg chg="add del">
        <pc:chgData name="이찬희[ 대학원석·박사통합과정재학 / 컴퓨터학과 ]" userId="fb358836-27ea-4cc0-9877-ae46258d9e79" providerId="ADAL" clId="{20E6454C-2138-49FE-93EE-205B858ED847}" dt="2019-07-14T13:41:46.178" v="300" actId="2696"/>
        <pc:sldMkLst>
          <pc:docMk/>
          <pc:sldMk cId="913451830" sldId="718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1:34.872" v="298"/>
        <pc:sldMkLst>
          <pc:docMk/>
          <pc:sldMk cId="3842250423" sldId="719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1:34.872" v="298"/>
        <pc:sldMkLst>
          <pc:docMk/>
          <pc:sldMk cId="2216670308" sldId="720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1200654476" sldId="721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1:34.872" v="298"/>
        <pc:sldMkLst>
          <pc:docMk/>
          <pc:sldMk cId="1685428509" sldId="722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2933204766" sldId="723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630110120" sldId="724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2498022473" sldId="725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1408623347" sldId="726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24:32.090" v="295"/>
        <pc:sldMkLst>
          <pc:docMk/>
          <pc:sldMk cId="2804055787" sldId="727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151371744" sldId="728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786748217" sldId="739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2394417680" sldId="740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910766032" sldId="741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4238371006" sldId="742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089258018" sldId="743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2126900190" sldId="744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434835983" sldId="745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1622442783" sldId="747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0:40.821" v="297"/>
        <pc:sldMkLst>
          <pc:docMk/>
          <pc:sldMk cId="2666712732" sldId="757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0:40.821" v="297"/>
        <pc:sldMkLst>
          <pc:docMk/>
          <pc:sldMk cId="2789022717" sldId="761"/>
        </pc:sldMkLst>
      </pc:sldChg>
      <pc:sldChg chg="modSp">
        <pc:chgData name="이찬희[ 대학원석·박사통합과정재학 / 컴퓨터학과 ]" userId="fb358836-27ea-4cc0-9877-ae46258d9e79" providerId="ADAL" clId="{20E6454C-2138-49FE-93EE-205B858ED847}" dt="2019-07-14T13:12:28.928" v="173" actId="20577"/>
        <pc:sldMkLst>
          <pc:docMk/>
          <pc:sldMk cId="3888913422" sldId="778"/>
        </pc:sldMkLst>
        <pc:spChg chg="mod">
          <ac:chgData name="이찬희[ 대학원석·박사통합과정재학 / 컴퓨터학과 ]" userId="fb358836-27ea-4cc0-9877-ae46258d9e79" providerId="ADAL" clId="{20E6454C-2138-49FE-93EE-205B858ED847}" dt="2019-07-14T13:12:28.928" v="173" actId="20577"/>
          <ac:spMkLst>
            <pc:docMk/>
            <pc:sldMk cId="3888913422" sldId="778"/>
            <ac:spMk id="4" creationId="{6D774FFB-E5C8-42B5-97B7-CE457078F9BE}"/>
          </ac:spMkLst>
        </pc:spChg>
      </pc:sldChg>
      <pc:sldChg chg="addSp delSp modSp add">
        <pc:chgData name="이찬희[ 대학원석·박사통합과정재학 / 컴퓨터학과 ]" userId="fb358836-27ea-4cc0-9877-ae46258d9e79" providerId="ADAL" clId="{20E6454C-2138-49FE-93EE-205B858ED847}" dt="2019-07-14T13:23:46.609" v="294" actId="1037"/>
        <pc:sldMkLst>
          <pc:docMk/>
          <pc:sldMk cId="1727716383" sldId="781"/>
        </pc:sldMkLst>
        <pc:spChg chg="mod">
          <ac:chgData name="이찬희[ 대학원석·박사통합과정재학 / 컴퓨터학과 ]" userId="fb358836-27ea-4cc0-9877-ae46258d9e79" providerId="ADAL" clId="{20E6454C-2138-49FE-93EE-205B858ED847}" dt="2019-07-14T13:22:49.994" v="262" actId="14100"/>
          <ac:spMkLst>
            <pc:docMk/>
            <pc:sldMk cId="1727716383" sldId="781"/>
            <ac:spMk id="2" creationId="{0574A540-9488-409D-B4AF-6CDD9CA0092B}"/>
          </ac:spMkLst>
        </pc:spChg>
        <pc:spChg chg="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38" creationId="{5609988C-4D6B-4402-86B7-B30F88E2C180}"/>
          </ac:spMkLst>
        </pc:spChg>
        <pc:spChg chg="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39" creationId="{66325767-A8E0-4765-8176-AE54BC081A4C}"/>
          </ac:spMkLst>
        </pc:spChg>
        <pc:spChg chg="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42" creationId="{2A01A571-A9B2-4E25-935D-6C83DB0317C1}"/>
          </ac:spMkLst>
        </pc:spChg>
        <pc:spChg chg="add 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72" creationId="{8E340708-1DBE-4E59-9ADA-3F467F5DD970}"/>
          </ac:spMkLst>
        </pc:spChg>
        <pc:spChg chg="add 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73" creationId="{5392A1F3-F9B9-43CD-B730-98576F09FD7D}"/>
          </ac:spMkLst>
        </pc:spChg>
        <pc:spChg chg="add 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74" creationId="{A4DD68CB-683A-49F4-BEC7-5205A28E71A9}"/>
          </ac:spMkLst>
        </pc:spChg>
        <pc:grpChg chg="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grpSpMkLst>
            <pc:docMk/>
            <pc:sldMk cId="1727716383" sldId="781"/>
            <ac:grpSpMk id="8" creationId="{1EB74EFA-07E9-4668-B19B-966688E005A3}"/>
          </ac:grpSpMkLst>
        </pc:grpChg>
        <pc:grpChg chg="add 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grpSpMkLst>
            <pc:docMk/>
            <pc:sldMk cId="1727716383" sldId="781"/>
            <ac:grpSpMk id="40" creationId="{A1F2595F-DA24-482A-A38E-883C1ED98D8C}"/>
          </ac:grpSpMkLst>
        </pc:grpChg>
        <pc:picChg chg="add del mod">
          <ac:chgData name="이찬희[ 대학원석·박사통합과정재학 / 컴퓨터학과 ]" userId="fb358836-27ea-4cc0-9877-ae46258d9e79" providerId="ADAL" clId="{20E6454C-2138-49FE-93EE-205B858ED847}" dt="2019-07-14T13:23:28.379" v="272" actId="478"/>
          <ac:picMkLst>
            <pc:docMk/>
            <pc:sldMk cId="1727716383" sldId="781"/>
            <ac:picMk id="71" creationId="{AE4B251E-DAE7-4823-BDF6-D1A4D70AEF07}"/>
          </ac:picMkLst>
        </pc:picChg>
        <pc:picChg chg="add 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picMkLst>
            <pc:docMk/>
            <pc:sldMk cId="1727716383" sldId="781"/>
            <ac:picMk id="75" creationId="{AE397CFD-3BFA-47ED-AC2B-0A6168EC610A}"/>
          </ac:picMkLst>
        </pc:picChg>
        <pc:picChg chg="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picMkLst>
            <pc:docMk/>
            <pc:sldMk cId="1727716383" sldId="781"/>
            <ac:picMk id="1032" creationId="{72C5099D-15F6-4157-9715-93DCED7D1FD1}"/>
          </ac:picMkLst>
        </pc:picChg>
      </pc:sldChg>
      <pc:sldChg chg="add">
        <pc:chgData name="이찬희[ 대학원석·박사통합과정재학 / 컴퓨터학과 ]" userId="fb358836-27ea-4cc0-9877-ae46258d9e79" providerId="ADAL" clId="{20E6454C-2138-49FE-93EE-205B858ED847}" dt="2019-07-14T13:40:40.821" v="297"/>
        <pc:sldMkLst>
          <pc:docMk/>
          <pc:sldMk cId="1530727310" sldId="782"/>
        </pc:sldMkLst>
      </pc:sldChg>
      <pc:sldMasterChg chg="delSldLayout">
        <pc:chgData name="이찬희[ 대학원석·박사통합과정재학 / 컴퓨터학과 ]" userId="fb358836-27ea-4cc0-9877-ae46258d9e79" providerId="ADAL" clId="{20E6454C-2138-49FE-93EE-205B858ED847}" dt="2019-07-14T13:07:02.381" v="112" actId="2696"/>
        <pc:sldMasterMkLst>
          <pc:docMk/>
          <pc:sldMasterMk cId="855230517" sldId="2147483681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732747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 Ligh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감정분석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문장분류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버트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성능 잘나옴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ko-KR" altLang="en-US" dirty="0" smtClean="0"/>
              <a:t>비지도 학습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문장 자동완성기능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랭기지모델</a:t>
            </a:r>
            <a:r>
              <a:rPr lang="en-US" altLang="ko-KR" dirty="0" smtClean="0"/>
              <a:t>)</a:t>
            </a:r>
          </a:p>
          <a:p>
            <a:pPr>
              <a:buFontTx/>
              <a:buNone/>
            </a:pPr>
            <a:endParaRPr lang="en-US" altLang="ko-KR" dirty="0" smtClean="0"/>
          </a:p>
          <a:p>
            <a:pPr>
              <a:buFontTx/>
              <a:buNone/>
            </a:pPr>
            <a:r>
              <a:rPr lang="ko-KR" altLang="en-US" dirty="0" smtClean="0"/>
              <a:t>그냥 비지도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성능 </a:t>
            </a:r>
            <a:r>
              <a:rPr lang="ko-KR" altLang="en-US" dirty="0" err="1" smtClean="0"/>
              <a:t>낮을수도</a:t>
            </a:r>
            <a:r>
              <a:rPr lang="ko-KR" altLang="en-US" dirty="0" smtClean="0"/>
              <a:t> 지도</a:t>
            </a:r>
            <a:r>
              <a:rPr lang="en-US" altLang="ko-KR" dirty="0" smtClean="0"/>
              <a:t>+</a:t>
            </a:r>
            <a:r>
              <a:rPr lang="ko-KR" altLang="en-US" dirty="0" smtClean="0"/>
              <a:t>비지도 </a:t>
            </a:r>
            <a:r>
              <a:rPr lang="ko-KR" altLang="en-US" dirty="0" err="1" smtClean="0"/>
              <a:t>준지도학습</a:t>
            </a:r>
            <a:endParaRPr lang="en-US" altLang="ko-KR" dirty="0" smtClean="0"/>
          </a:p>
          <a:p>
            <a:pPr>
              <a:buFontTx/>
              <a:buNone/>
            </a:pPr>
            <a:endParaRPr lang="en-US" altLang="ko-KR" dirty="0" smtClean="0"/>
          </a:p>
          <a:p>
            <a:pPr>
              <a:buFontTx/>
              <a:buNone/>
            </a:pPr>
            <a:endParaRPr lang="en-US" altLang="ko-KR" dirty="0" smtClean="0"/>
          </a:p>
          <a:p>
            <a:pPr>
              <a:buFontTx/>
              <a:buNone/>
            </a:pPr>
            <a:r>
              <a:rPr lang="ko-KR" altLang="en-US" dirty="0" smtClean="0"/>
              <a:t>번역모델 </a:t>
            </a:r>
            <a:r>
              <a:rPr lang="ko-KR" altLang="en-US" dirty="0" err="1" smtClean="0"/>
              <a:t>시퀀스투</a:t>
            </a:r>
            <a:r>
              <a:rPr lang="ko-KR" altLang="en-US" dirty="0" smtClean="0"/>
              <a:t> 시퀀스 트랜스포머 </a:t>
            </a:r>
            <a:r>
              <a:rPr lang="ko-KR" altLang="en-US" dirty="0" err="1" smtClean="0"/>
              <a:t>이런거</a:t>
            </a:r>
            <a:r>
              <a:rPr lang="en-US" altLang="ko-KR" dirty="0" smtClean="0"/>
              <a:t>?</a:t>
            </a:r>
          </a:p>
          <a:p>
            <a:pPr>
              <a:buFontTx/>
              <a:buNone/>
            </a:pPr>
            <a:endParaRPr lang="en-US" altLang="ko-KR" dirty="0" smtClean="0"/>
          </a:p>
          <a:p>
            <a:pPr>
              <a:buFontTx/>
              <a:buNone/>
            </a:pPr>
            <a:r>
              <a:rPr lang="ko-KR" altLang="en-US" dirty="0" smtClean="0"/>
              <a:t>모델에 대한 소스는 구하기 쉽다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오픈소스도</a:t>
            </a:r>
            <a:r>
              <a:rPr lang="ko-KR" altLang="en-US" dirty="0" smtClean="0"/>
              <a:t> 성능 좋다</a:t>
            </a:r>
            <a:r>
              <a:rPr lang="en-US" altLang="ko-KR" dirty="0" smtClean="0"/>
              <a:t>.</a:t>
            </a:r>
          </a:p>
          <a:p>
            <a:pPr>
              <a:buFontTx/>
              <a:buNone/>
            </a:pPr>
            <a:r>
              <a:rPr lang="ko-KR" altLang="en-US" dirty="0" err="1" smtClean="0"/>
              <a:t>고민해야할건</a:t>
            </a:r>
            <a:r>
              <a:rPr lang="ko-KR" altLang="en-US" dirty="0" smtClean="0"/>
              <a:t> 데이터 어떻게 </a:t>
            </a:r>
            <a:r>
              <a:rPr lang="ko-KR" altLang="en-US" dirty="0" err="1" smtClean="0"/>
              <a:t>확보할것이냐</a:t>
            </a:r>
            <a:r>
              <a:rPr lang="en-US" altLang="ko-KR" dirty="0" smtClean="0"/>
              <a:t>.</a:t>
            </a:r>
          </a:p>
          <a:p>
            <a:pPr>
              <a:buFontTx/>
              <a:buNone/>
            </a:pPr>
            <a:endParaRPr lang="en-US" altLang="ko-KR" dirty="0" smtClean="0"/>
          </a:p>
          <a:p>
            <a:pPr>
              <a:buFontTx/>
              <a:buNone/>
            </a:pPr>
            <a:r>
              <a:rPr lang="en-US" altLang="ko-KR" dirty="0" smtClean="0"/>
              <a:t>Ex) </a:t>
            </a:r>
            <a:r>
              <a:rPr lang="ko-KR" altLang="en-US" dirty="0" smtClean="0"/>
              <a:t>신문기사 자동 요약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데이터 있으세요</a:t>
            </a:r>
            <a:r>
              <a:rPr lang="en-US" altLang="ko-KR" baseline="0" dirty="0" smtClean="0"/>
              <a:t>?</a:t>
            </a:r>
          </a:p>
          <a:p>
            <a:pPr>
              <a:buFontTx/>
              <a:buNone/>
            </a:pPr>
            <a:endParaRPr lang="en-US" altLang="ko-KR" baseline="0" dirty="0" smtClean="0"/>
          </a:p>
          <a:p>
            <a:pPr>
              <a:buFontTx/>
              <a:buNone/>
            </a:pPr>
            <a:r>
              <a:rPr lang="ko-KR" altLang="en-US" baseline="0" dirty="0" smtClean="0"/>
              <a:t>원하는 입력이 </a:t>
            </a:r>
            <a:r>
              <a:rPr lang="ko-KR" altLang="en-US" baseline="0" dirty="0" err="1" smtClean="0"/>
              <a:t>어떤거고</a:t>
            </a:r>
            <a:r>
              <a:rPr lang="ko-KR" altLang="en-US" baseline="0" dirty="0" smtClean="0"/>
              <a:t> 출력이 </a:t>
            </a:r>
            <a:r>
              <a:rPr lang="ko-KR" altLang="en-US" baseline="0" dirty="0" err="1" smtClean="0"/>
              <a:t>어떤건지</a:t>
            </a:r>
            <a:r>
              <a:rPr lang="ko-KR" altLang="en-US" baseline="0" dirty="0" smtClean="0"/>
              <a:t> 먼저 생각</a:t>
            </a:r>
            <a:endParaRPr lang="en-US" altLang="ko-KR" baseline="0" dirty="0" smtClean="0"/>
          </a:p>
          <a:p>
            <a:pPr>
              <a:buFontTx/>
              <a:buNone/>
            </a:pPr>
            <a:r>
              <a:rPr lang="en-US" altLang="ko-KR" baseline="0" dirty="0" smtClean="0"/>
              <a:t>=&gt; </a:t>
            </a:r>
            <a:r>
              <a:rPr lang="ko-KR" altLang="en-US" baseline="0" dirty="0" smtClean="0"/>
              <a:t>이거를 </a:t>
            </a:r>
            <a:r>
              <a:rPr lang="ko-KR" altLang="en-US" baseline="0" dirty="0" err="1" smtClean="0"/>
              <a:t>학습시키기위해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어떤데이터</a:t>
            </a:r>
            <a:r>
              <a:rPr lang="ko-KR" altLang="en-US" baseline="0" dirty="0" smtClean="0"/>
              <a:t> 데이터를 어떻게 </a:t>
            </a:r>
            <a:r>
              <a:rPr lang="ko-KR" altLang="en-US" baseline="0" dirty="0" err="1" smtClean="0"/>
              <a:t>확보할것인가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이부분을</a:t>
            </a:r>
            <a:r>
              <a:rPr lang="ko-KR" altLang="en-US" baseline="0" dirty="0" smtClean="0"/>
              <a:t> 고민</a:t>
            </a:r>
            <a:endParaRPr lang="en-US" altLang="ko-KR" dirty="0" smtClean="0"/>
          </a:p>
          <a:p>
            <a:pPr>
              <a:buFontTx/>
              <a:buNone/>
            </a:pPr>
            <a:endParaRPr lang="en-US" altLang="ko-KR" dirty="0" smtClean="0"/>
          </a:p>
          <a:p>
            <a:pPr>
              <a:buFontTx/>
              <a:buNone/>
            </a:pPr>
            <a:endParaRPr lang="en-US" altLang="ko-KR" dirty="0" smtClean="0"/>
          </a:p>
          <a:p>
            <a:pPr>
              <a:buFontTx/>
              <a:buNone/>
            </a:pPr>
            <a:r>
              <a:rPr lang="ko-KR" altLang="en-US" dirty="0" smtClean="0"/>
              <a:t>신문기사를 어떻게 하면 요약하면 되는지</a:t>
            </a:r>
            <a:endParaRPr lang="en-US" altLang="ko-KR" dirty="0" smtClean="0"/>
          </a:p>
          <a:p>
            <a:pPr>
              <a:buFontTx/>
              <a:buNone/>
            </a:pPr>
            <a:r>
              <a:rPr lang="ko-KR" altLang="en-US" dirty="0" smtClean="0"/>
              <a:t>전문 지식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신문기ㅐ한</a:t>
            </a:r>
            <a:r>
              <a:rPr lang="ko-KR" altLang="en-US" dirty="0" smtClean="0"/>
              <a:t> 요약</a:t>
            </a:r>
            <a:endParaRPr lang="en-US" altLang="ko-KR" dirty="0" smtClean="0"/>
          </a:p>
          <a:p>
            <a:pPr>
              <a:buFontTx/>
              <a:buNone/>
            </a:pPr>
            <a:endParaRPr lang="en-US" altLang="ko-KR" dirty="0" smtClean="0"/>
          </a:p>
          <a:p>
            <a:pPr>
              <a:buFontTx/>
              <a:buNone/>
            </a:pPr>
            <a:r>
              <a:rPr lang="ko-KR" altLang="en-US" dirty="0" err="1" smtClean="0"/>
              <a:t>ㄹㅇ</a:t>
            </a:r>
            <a:r>
              <a:rPr lang="ko-KR" altLang="en-US" dirty="0" smtClean="0"/>
              <a:t> 문장 요약은 빈도수나 </a:t>
            </a:r>
            <a:r>
              <a:rPr lang="ko-KR" altLang="en-US" dirty="0" err="1" smtClean="0"/>
              <a:t>이런걸로</a:t>
            </a:r>
            <a:endParaRPr lang="ko-KR" altLang="en-US" dirty="0" smtClean="0"/>
          </a:p>
          <a:p>
            <a:pPr>
              <a:buFontTx/>
              <a:buNone/>
            </a:pPr>
            <a:r>
              <a:rPr lang="ko-KR" altLang="en-US" dirty="0" smtClean="0"/>
              <a:t>룰 </a:t>
            </a:r>
            <a:r>
              <a:rPr lang="ko-KR" altLang="en-US" dirty="0" err="1" smtClean="0"/>
              <a:t>베이스드는</a:t>
            </a:r>
            <a:r>
              <a:rPr lang="ko-KR" altLang="en-US" dirty="0" smtClean="0"/>
              <a:t> 개인의 지식에 의존 </a:t>
            </a:r>
            <a:r>
              <a:rPr lang="en-US" altLang="ko-KR" dirty="0" smtClean="0"/>
              <a:t>o</a:t>
            </a:r>
          </a:p>
          <a:p>
            <a:pPr>
              <a:buFontTx/>
              <a:buNone/>
            </a:pPr>
            <a:endParaRPr lang="en-US" altLang="ko-KR" dirty="0" smtClean="0"/>
          </a:p>
          <a:p>
            <a:pPr>
              <a:buFontTx/>
              <a:buNone/>
            </a:pPr>
            <a:r>
              <a:rPr lang="ko-KR" altLang="en-US" dirty="0" err="1" smtClean="0"/>
              <a:t>딥러닝은</a:t>
            </a:r>
            <a:r>
              <a:rPr lang="ko-KR" altLang="en-US" dirty="0" smtClean="0"/>
              <a:t> 개인의 지식에 의존 </a:t>
            </a:r>
            <a:r>
              <a:rPr lang="en-US" altLang="ko-KR" dirty="0" smtClean="0"/>
              <a:t>x</a:t>
            </a:r>
            <a:r>
              <a:rPr lang="ko-KR" altLang="en-US" baseline="0" dirty="0" smtClean="0"/>
              <a:t> 데이터만 </a:t>
            </a:r>
            <a:r>
              <a:rPr lang="ko-KR" altLang="en-US" baseline="0" dirty="0" err="1" smtClean="0"/>
              <a:t>잘이씅면</a:t>
            </a:r>
            <a:r>
              <a:rPr lang="ko-KR" altLang="en-US" baseline="0" dirty="0" smtClean="0"/>
              <a:t> 됨</a:t>
            </a:r>
            <a:endParaRPr lang="en-US" altLang="ko-KR" baseline="0" dirty="0" smtClean="0"/>
          </a:p>
          <a:p>
            <a:pPr>
              <a:buFontTx/>
              <a:buNone/>
            </a:pPr>
            <a:r>
              <a:rPr lang="ko-KR" altLang="en-US" baseline="0" dirty="0" smtClean="0"/>
              <a:t>본문이랑 </a:t>
            </a:r>
            <a:r>
              <a:rPr lang="ko-KR" altLang="en-US" baseline="0" dirty="0" err="1" smtClean="0"/>
              <a:t>요약본</a:t>
            </a:r>
            <a:r>
              <a:rPr lang="ko-KR" altLang="en-US" baseline="0" dirty="0" smtClean="0"/>
              <a:t> 이렇게 데이터가 필요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58678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mnist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숫자 구분</a:t>
            </a:r>
          </a:p>
          <a:p>
            <a:r>
              <a:rPr lang="ko-KR" altLang="en-US" dirty="0" smtClean="0"/>
              <a:t>의류 상품 구분 이건 어렵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어떤 패션 카테고리인지 분류 </a:t>
            </a:r>
            <a:r>
              <a:rPr lang="ko-KR" altLang="en-US" dirty="0" err="1" smtClean="0"/>
              <a:t>하는거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373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실습하기 좋다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638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935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smtClean="0"/>
              <a:t>가중치 곱해서 더 </a:t>
            </a:r>
            <a:r>
              <a:rPr lang="ko-KR" altLang="en-US" dirty="0" err="1" smtClean="0"/>
              <a:t>다하고활성화함수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임계점</a:t>
            </a:r>
            <a:r>
              <a:rPr lang="ko-KR" altLang="en-US" dirty="0" smtClean="0"/>
              <a:t> 넘으면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-1</a:t>
            </a:r>
          </a:p>
          <a:p>
            <a:pPr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662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334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축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en-US" altLang="ko-KR" dirty="0" smtClean="0"/>
              <a:t>y</a:t>
            </a:r>
            <a:r>
              <a:rPr lang="ko-KR" altLang="en-US" dirty="0" smtClean="0"/>
              <a:t>축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번쨰</a:t>
            </a:r>
            <a:r>
              <a:rPr lang="ko-KR" altLang="en-US" dirty="0" smtClean="0"/>
              <a:t> 입력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퍼셉트로의</a:t>
            </a:r>
            <a:r>
              <a:rPr lang="ko-KR" altLang="en-US" dirty="0" smtClean="0"/>
              <a:t> 역할 </a:t>
            </a:r>
            <a:r>
              <a:rPr lang="en-US" altLang="ko-KR" dirty="0" smtClean="0"/>
              <a:t>o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를 구분하는 직선 </a:t>
            </a:r>
            <a:r>
              <a:rPr lang="ko-KR" altLang="en-US" dirty="0" err="1" smtClean="0"/>
              <a:t>잘그려주는거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891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400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err="1" smtClean="0"/>
              <a:t>Xor</a:t>
            </a:r>
            <a:r>
              <a:rPr lang="ko-KR" altLang="en-US" dirty="0" smtClean="0"/>
              <a:t>는 구분을 못함 </a:t>
            </a:r>
            <a:r>
              <a:rPr lang="en-US" altLang="ko-KR" dirty="0" smtClean="0"/>
              <a:t>=&gt; </a:t>
            </a:r>
            <a:r>
              <a:rPr lang="ko-KR" altLang="en-US" dirty="0" err="1" smtClean="0"/>
              <a:t>퍼셉트론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주목받지</a:t>
            </a:r>
            <a:r>
              <a:rPr lang="ko-KR" altLang="en-US" dirty="0" smtClean="0"/>
              <a:t> 못한 이유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785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퍼셉트론</a:t>
            </a:r>
            <a:r>
              <a:rPr lang="ko-KR" altLang="en-US" dirty="0" smtClean="0"/>
              <a:t> 여러 개 조합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And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조합해서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번째 출력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레이어가</a:t>
            </a:r>
            <a:r>
              <a:rPr lang="ko-KR" altLang="en-US" dirty="0" smtClean="0"/>
              <a:t> 여러 개 쌓인 </a:t>
            </a:r>
            <a:r>
              <a:rPr lang="ko-KR" altLang="en-US" dirty="0" err="1" smtClean="0"/>
              <a:t>퍼셉트론</a:t>
            </a:r>
            <a:r>
              <a:rPr lang="ko-KR" altLang="en-US" dirty="0" smtClean="0"/>
              <a:t>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다층 </a:t>
            </a:r>
            <a:r>
              <a:rPr lang="ko-KR" altLang="en-US" dirty="0" err="1" smtClean="0"/>
              <a:t>퍼셉트ㅗㄴ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189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퍼셉트론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레이어</a:t>
            </a:r>
            <a:r>
              <a:rPr lang="ko-KR" altLang="en-US" dirty="0" smtClean="0"/>
              <a:t> 추가되면 곡선으로 구불구불하게 </a:t>
            </a:r>
            <a:r>
              <a:rPr lang="ko-KR" altLang="en-US" dirty="0" err="1" smtClean="0"/>
              <a:t>구분할수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있따</a:t>
            </a:r>
            <a:r>
              <a:rPr lang="en-US" altLang="ko-KR" dirty="0" smtClean="0"/>
              <a:t>.=&gt; </a:t>
            </a:r>
            <a:r>
              <a:rPr lang="ko-KR" altLang="en-US" dirty="0" smtClean="0"/>
              <a:t>부리를 잘한다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166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하이버폴릭탄젠트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미문할떄</a:t>
            </a:r>
            <a:endParaRPr lang="en-US" altLang="ko-KR" dirty="0" smtClean="0"/>
          </a:p>
          <a:p>
            <a:r>
              <a:rPr lang="ko-KR" altLang="en-US" dirty="0" err="1" smtClean="0"/>
              <a:t>레이어가</a:t>
            </a:r>
            <a:r>
              <a:rPr lang="ko-KR" altLang="en-US" dirty="0" smtClean="0"/>
              <a:t> 추가가 </a:t>
            </a:r>
            <a:r>
              <a:rPr lang="ko-KR" altLang="en-US" dirty="0" err="1" smtClean="0"/>
              <a:t>될따마다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하이버폴릭탄젠트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거칠때마다</a:t>
            </a:r>
            <a:r>
              <a:rPr lang="ko-KR" altLang="en-US" dirty="0" smtClean="0"/>
              <a:t> 계속 </a:t>
            </a:r>
            <a:r>
              <a:rPr lang="ko-KR" altLang="en-US" dirty="0" err="1" smtClean="0"/>
              <a:t>그래디언트가</a:t>
            </a:r>
            <a:r>
              <a:rPr lang="ko-KR" altLang="en-US" dirty="0" smtClean="0"/>
              <a:t> 곱해짐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</a:t>
            </a:r>
            <a:r>
              <a:rPr lang="en-US" altLang="ko-KR" dirty="0" smtClean="0"/>
              <a:t>1</a:t>
            </a:r>
            <a:r>
              <a:rPr lang="ko-KR" altLang="en-US" dirty="0" smtClean="0"/>
              <a:t>사이 숫자가 곱해짐 </a:t>
            </a:r>
            <a:r>
              <a:rPr lang="en-US" altLang="ko-KR" dirty="0" smtClean="0"/>
              <a:t>=&gt;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결과가 계속 작아짐</a:t>
            </a:r>
            <a:endParaRPr lang="en-US" altLang="ko-KR" baseline="0" dirty="0" smtClean="0"/>
          </a:p>
          <a:p>
            <a:r>
              <a:rPr lang="ko-KR" altLang="en-US" baseline="0" dirty="0" smtClean="0"/>
              <a:t>입력 </a:t>
            </a:r>
            <a:r>
              <a:rPr lang="ko-KR" altLang="en-US" baseline="0" dirty="0" err="1" smtClean="0"/>
              <a:t>레이어쪽에서</a:t>
            </a:r>
            <a:r>
              <a:rPr lang="ko-KR" altLang="en-US" baseline="0" dirty="0" smtClean="0"/>
              <a:t> 값이 너무 작음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산내려갈때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그래디언트</a:t>
            </a:r>
            <a:r>
              <a:rPr lang="ko-KR" altLang="en-US" baseline="0" dirty="0" smtClean="0"/>
              <a:t> 가 작아진다 </a:t>
            </a:r>
            <a:r>
              <a:rPr lang="ko-KR" altLang="en-US" baseline="0" dirty="0" err="1" smtClean="0"/>
              <a:t>평지가된다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내려가더라도 </a:t>
            </a:r>
            <a:r>
              <a:rPr lang="ko-KR" altLang="en-US" baseline="0" dirty="0" err="1" smtClean="0"/>
              <a:t>어느방향갈지모르고</a:t>
            </a:r>
            <a:r>
              <a:rPr lang="ko-KR" altLang="en-US" baseline="0" dirty="0" smtClean="0"/>
              <a:t> 내려가는데 느려진다 </a:t>
            </a:r>
            <a:r>
              <a:rPr lang="en-US" altLang="ko-KR" baseline="0" dirty="0" smtClean="0"/>
              <a:t>) =&gt; </a:t>
            </a:r>
            <a:r>
              <a:rPr lang="ko-KR" altLang="en-US" baseline="0" dirty="0" err="1" smtClean="0"/>
              <a:t>배니싱문제</a:t>
            </a:r>
            <a:endParaRPr lang="en-US" altLang="ko-KR" baseline="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988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각각 </a:t>
            </a:r>
            <a:r>
              <a:rPr lang="ko-KR" altLang="en-US" baseline="0" dirty="0" err="1" smtClean="0"/>
              <a:t>레이어</a:t>
            </a:r>
            <a:r>
              <a:rPr lang="ko-KR" altLang="en-US" baseline="0" dirty="0" smtClean="0"/>
              <a:t> 하나씩 학습하고 나중에 묶어보자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파라메터</a:t>
            </a:r>
            <a:r>
              <a:rPr lang="ko-KR" altLang="en-US" baseline="0" dirty="0" smtClean="0"/>
              <a:t> 행렬에 따라 분산 </a:t>
            </a:r>
            <a:r>
              <a:rPr lang="ko-KR" altLang="en-US" baseline="0" dirty="0" err="1" smtClean="0"/>
              <a:t>계싼</a:t>
            </a:r>
            <a:endParaRPr lang="en-US" altLang="ko-KR" baseline="0" dirty="0" smtClean="0"/>
          </a:p>
          <a:p>
            <a:r>
              <a:rPr lang="ko-KR" altLang="en-US" baseline="0" dirty="0" smtClean="0"/>
              <a:t>분산을 따르는 정규분포에 따라 무작위 </a:t>
            </a:r>
            <a:r>
              <a:rPr lang="ko-KR" altLang="en-US" baseline="0" dirty="0" err="1" smtClean="0"/>
              <a:t>파라메터</a:t>
            </a:r>
            <a:r>
              <a:rPr lang="ko-KR" altLang="en-US" baseline="0" dirty="0" smtClean="0"/>
              <a:t> 초기화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확률 분포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err="1" smtClean="0"/>
              <a:t>파라메터</a:t>
            </a:r>
            <a:r>
              <a:rPr lang="ko-KR" altLang="en-US" baseline="0" dirty="0" smtClean="0"/>
              <a:t> 작아지면 </a:t>
            </a:r>
            <a:r>
              <a:rPr lang="ko-KR" altLang="en-US" baseline="0" dirty="0" err="1" smtClean="0"/>
              <a:t>그래디언트도</a:t>
            </a:r>
            <a:r>
              <a:rPr lang="ko-KR" altLang="en-US" baseline="0" dirty="0" smtClean="0"/>
              <a:t> 작아지고 커지면 커진다</a:t>
            </a:r>
            <a:r>
              <a:rPr lang="en-US" altLang="ko-KR" baseline="0" dirty="0" smtClean="0"/>
              <a:t>.=&gt; </a:t>
            </a:r>
            <a:r>
              <a:rPr lang="ko-KR" altLang="en-US" baseline="0" dirty="0" smtClean="0"/>
              <a:t>너무 작거나 커지지 않게 최적의 값 계산</a:t>
            </a:r>
            <a:endParaRPr lang="en-US" altLang="ko-KR" baseline="0" dirty="0" smtClean="0"/>
          </a:p>
          <a:p>
            <a:r>
              <a:rPr lang="ko-KR" altLang="en-US" baseline="0" dirty="0" smtClean="0"/>
              <a:t>분산 </a:t>
            </a:r>
            <a:r>
              <a:rPr lang="ko-KR" altLang="en-US" baseline="0" dirty="0" err="1" smtClean="0"/>
              <a:t>레이어</a:t>
            </a:r>
            <a:r>
              <a:rPr lang="ko-KR" altLang="en-US" baseline="0" dirty="0" smtClean="0"/>
              <a:t> 몇 개 </a:t>
            </a:r>
            <a:r>
              <a:rPr lang="ko-KR" altLang="en-US" baseline="0" dirty="0" err="1" smtClean="0"/>
              <a:t>숫자있냐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파라메터</a:t>
            </a:r>
            <a:r>
              <a:rPr lang="ko-KR" altLang="en-US" baseline="0" dirty="0" smtClean="0"/>
              <a:t> 행렬에 따라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빠른 하드웨어 </a:t>
            </a:r>
            <a:r>
              <a:rPr lang="en-US" altLang="ko-KR" baseline="0" dirty="0" smtClean="0"/>
              <a:t>=&gt; </a:t>
            </a:r>
            <a:r>
              <a:rPr lang="ko-KR" altLang="en-US" baseline="0" dirty="0" err="1" smtClean="0"/>
              <a:t>그래디언트</a:t>
            </a:r>
            <a:r>
              <a:rPr lang="ko-KR" altLang="en-US" baseline="0" dirty="0" smtClean="0"/>
              <a:t> 작더라도 언젠가는 학습이 </a:t>
            </a:r>
            <a:r>
              <a:rPr lang="ko-KR" altLang="en-US" baseline="0" dirty="0" err="1" smtClean="0"/>
              <a:t>될거다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실제 우리가 쓸 방법 </a:t>
            </a:r>
            <a:r>
              <a:rPr lang="en-US" altLang="ko-KR" baseline="0" dirty="0" smtClean="0"/>
              <a:t>=&gt; </a:t>
            </a:r>
            <a:r>
              <a:rPr lang="ko-KR" altLang="en-US" baseline="0" dirty="0" err="1" smtClean="0"/>
              <a:t>그래디언트가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인 활성화 함수 사용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밑에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 방법이 가장 많이 씀</a:t>
            </a:r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47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보다 작으면 </a:t>
            </a:r>
            <a:r>
              <a:rPr lang="en-US" altLang="ko-KR" dirty="0" smtClean="0"/>
              <a:t>0 0</a:t>
            </a:r>
            <a:r>
              <a:rPr lang="ko-KR" altLang="en-US" dirty="0" err="1" smtClean="0"/>
              <a:t>보다크면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값그대로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입력 </a:t>
            </a:r>
            <a:r>
              <a:rPr lang="en-US" altLang="ko-KR" dirty="0" smtClean="0"/>
              <a:t>–&gt;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출력 </a:t>
            </a:r>
            <a:r>
              <a:rPr lang="ko-KR" altLang="en-US" baseline="0" dirty="0" err="1" smtClean="0"/>
              <a:t>포워트</a:t>
            </a:r>
            <a:r>
              <a:rPr lang="ko-KR" altLang="en-US" baseline="0" dirty="0" smtClean="0"/>
              <a:t> 패스에서는 별로 </a:t>
            </a:r>
            <a:r>
              <a:rPr lang="ko-KR" altLang="en-US" baseline="0" dirty="0" err="1" smtClean="0"/>
              <a:t>일수도있다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보다 작으면 무시 크기 그대로 </a:t>
            </a:r>
            <a:r>
              <a:rPr lang="en-US" altLang="ko-KR" baseline="0" dirty="0" smtClean="0"/>
              <a:t>but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백워드</a:t>
            </a:r>
            <a:r>
              <a:rPr lang="ko-KR" altLang="en-US" baseline="0" dirty="0" smtClean="0"/>
              <a:t> 패스가  포워드 패스보다 더 중요하다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이과정에서는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그레디언트가</a:t>
            </a:r>
            <a:r>
              <a:rPr lang="ko-KR" altLang="en-US" baseline="0" dirty="0" smtClean="0"/>
              <a:t> 잘 보존이 되므로 </a:t>
            </a:r>
            <a:r>
              <a:rPr lang="en-US" altLang="ko-KR" baseline="0" dirty="0" err="1" smtClean="0"/>
              <a:t>relu</a:t>
            </a:r>
            <a:r>
              <a:rPr lang="ko-KR" altLang="en-US" baseline="0" dirty="0" smtClean="0"/>
              <a:t>를 쓴다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출력층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522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Relu</a:t>
            </a:r>
            <a:r>
              <a:rPr lang="ko-KR" altLang="en-US" dirty="0" smtClean="0"/>
              <a:t>의 변형을 줘서 쓰기도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870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ko-KR" altLang="en-US" dirty="0" err="1" smtClean="0"/>
              <a:t>커널</a:t>
            </a:r>
            <a:r>
              <a:rPr lang="en-US" altLang="ko-KR" dirty="0" smtClean="0"/>
              <a:t>(= </a:t>
            </a:r>
            <a:r>
              <a:rPr lang="ko-KR" altLang="en-US" dirty="0" err="1" smtClean="0"/>
              <a:t>퍼셉트론의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웨이트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파라메터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커널이</a:t>
            </a:r>
            <a:r>
              <a:rPr lang="ko-KR" altLang="en-US" dirty="0" smtClean="0"/>
              <a:t> 이미지 돌아다니면서 값 계산</a:t>
            </a:r>
            <a:endParaRPr lang="en-US" altLang="ko-KR" dirty="0" smtClean="0"/>
          </a:p>
          <a:p>
            <a:endParaRPr lang="en-US" dirty="0" smtClean="0"/>
          </a:p>
          <a:p>
            <a:r>
              <a:rPr lang="ko-KR" altLang="en-US" dirty="0" smtClean="0"/>
              <a:t>입력과 </a:t>
            </a:r>
            <a:r>
              <a:rPr lang="ko-KR" altLang="en-US" dirty="0" err="1" smtClean="0"/>
              <a:t>파라메터</a:t>
            </a:r>
            <a:r>
              <a:rPr lang="ko-KR" altLang="en-US" dirty="0" smtClean="0"/>
              <a:t> 곱해서 계산 </a:t>
            </a:r>
            <a:r>
              <a:rPr lang="ko-KR" altLang="en-US" baseline="0" dirty="0"/>
              <a:t> </a:t>
            </a:r>
            <a:r>
              <a:rPr lang="ko-KR" altLang="en-US" baseline="0" dirty="0" err="1" smtClean="0"/>
              <a:t>퍼셉트론과</a:t>
            </a:r>
            <a:r>
              <a:rPr lang="ko-KR" altLang="en-US" baseline="0" dirty="0" smtClean="0"/>
              <a:t> 유사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퍼셉트론은</a:t>
            </a:r>
            <a:r>
              <a:rPr lang="ko-KR" altLang="en-US" baseline="0" dirty="0" smtClean="0"/>
              <a:t> 이미지에 각각 </a:t>
            </a:r>
            <a:r>
              <a:rPr lang="ko-KR" altLang="en-US" baseline="0" dirty="0" err="1" smtClean="0"/>
              <a:t>웨이트</a:t>
            </a:r>
            <a:r>
              <a:rPr lang="ko-KR" altLang="en-US" baseline="0" dirty="0" smtClean="0"/>
              <a:t> 따로 있지만  </a:t>
            </a:r>
            <a:r>
              <a:rPr lang="ko-KR" altLang="en-US" baseline="0" dirty="0" err="1" smtClean="0"/>
              <a:t>컨볼루젼은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웨이트</a:t>
            </a:r>
            <a:r>
              <a:rPr lang="ko-KR" altLang="en-US" baseline="0" dirty="0" smtClean="0"/>
              <a:t> 재사용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1908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Filter</a:t>
            </a:r>
            <a:r>
              <a:rPr lang="ko-KR" altLang="en-US" dirty="0"/>
              <a:t>의 값에 따라 </a:t>
            </a:r>
            <a:r>
              <a:rPr lang="en-US" altLang="ko-KR" dirty="0"/>
              <a:t>sharpen, blur, edge</a:t>
            </a:r>
            <a:r>
              <a:rPr lang="en-US" altLang="ko-KR" baseline="0" dirty="0"/>
              <a:t> detect</a:t>
            </a:r>
            <a:r>
              <a:rPr lang="ko-KR" altLang="en-US" baseline="0" dirty="0"/>
              <a:t>등 이미지에 다양한 효과를 줄 수 있다</a:t>
            </a:r>
            <a:r>
              <a:rPr lang="en-US" altLang="ko-KR" baseline="0" dirty="0" smtClean="0"/>
              <a:t>.</a:t>
            </a:r>
          </a:p>
          <a:p>
            <a:pPr>
              <a:buNone/>
            </a:pPr>
            <a:endParaRPr lang="en-US" baseline="0" dirty="0" smtClean="0"/>
          </a:p>
          <a:p>
            <a:pPr>
              <a:buNone/>
            </a:pPr>
            <a:r>
              <a:rPr lang="en-US" baseline="0" dirty="0" smtClean="0"/>
              <a:t> </a:t>
            </a:r>
            <a:r>
              <a:rPr lang="ko-KR" altLang="en-US" baseline="0" dirty="0" smtClean="0"/>
              <a:t>사람이 </a:t>
            </a:r>
            <a:r>
              <a:rPr lang="ko-KR" altLang="en-US" baseline="0" dirty="0" err="1" smtClean="0"/>
              <a:t>파라메터</a:t>
            </a:r>
            <a:r>
              <a:rPr lang="ko-KR" altLang="en-US" baseline="0" dirty="0" smtClean="0"/>
              <a:t> 값을 다 </a:t>
            </a:r>
            <a:r>
              <a:rPr lang="ko-KR" altLang="en-US" baseline="0" dirty="0" err="1" smtClean="0"/>
              <a:t>정한ㄱ다</a:t>
            </a:r>
            <a:r>
              <a:rPr lang="en-US" altLang="ko-KR" baseline="0" dirty="0" smtClean="0"/>
              <a:t>.</a:t>
            </a:r>
          </a:p>
          <a:p>
            <a:pPr>
              <a:buNone/>
            </a:pPr>
            <a:r>
              <a:rPr lang="ko-KR" altLang="en-US" baseline="0" dirty="0" err="1" smtClean="0"/>
              <a:t>딥러닝은</a:t>
            </a:r>
            <a:r>
              <a:rPr lang="ko-KR" altLang="en-US" baseline="0" dirty="0" smtClean="0"/>
              <a:t> 무작위로 초기화하고 </a:t>
            </a:r>
            <a:r>
              <a:rPr lang="ko-KR" altLang="en-US" baseline="0" dirty="0" err="1" smtClean="0"/>
              <a:t>커널값들을</a:t>
            </a:r>
            <a:r>
              <a:rPr lang="ko-KR" altLang="en-US" baseline="0" dirty="0" smtClean="0"/>
              <a:t> 학습시키게 된다</a:t>
            </a:r>
            <a:r>
              <a:rPr lang="en-US" altLang="ko-KR" baseline="0" dirty="0" smtClean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241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파라메터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있지않고</a:t>
            </a:r>
            <a:r>
              <a:rPr lang="ko-KR" altLang="en-US" dirty="0" smtClean="0"/>
              <a:t> 입력 크기를 줄여줌</a:t>
            </a:r>
            <a:endParaRPr lang="en-US" altLang="ko-KR" dirty="0" smtClean="0"/>
          </a:p>
          <a:p>
            <a:pPr>
              <a:buNone/>
            </a:pPr>
            <a:r>
              <a:rPr lang="en-US" dirty="0" smtClean="0"/>
              <a:t>2*2 </a:t>
            </a:r>
            <a:r>
              <a:rPr lang="ko-KR" altLang="en-US" dirty="0" err="1" smtClean="0"/>
              <a:t>픽셀중에서</a:t>
            </a:r>
            <a:r>
              <a:rPr lang="ko-KR" altLang="en-US" dirty="0" smtClean="0"/>
              <a:t> 가장 </a:t>
            </a:r>
            <a:r>
              <a:rPr lang="ko-KR" altLang="en-US" dirty="0" err="1" smtClean="0"/>
              <a:t>큰값만</a:t>
            </a:r>
            <a:r>
              <a:rPr lang="ko-KR" altLang="en-US" dirty="0" smtClean="0"/>
              <a:t> 가져옴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838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ko-KR" altLang="en-US" dirty="0" smtClean="0"/>
              <a:t>입력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원하는 카테고리 출력</a:t>
            </a:r>
            <a:endParaRPr lang="en-US" altLang="ko-KR" baseline="0" dirty="0" smtClean="0"/>
          </a:p>
          <a:p>
            <a:r>
              <a:rPr lang="ko-KR" altLang="en-US" dirty="0" smtClean="0"/>
              <a:t>이미지 </a:t>
            </a:r>
            <a:r>
              <a:rPr lang="en-US" altLang="ko-KR" dirty="0" smtClean="0"/>
              <a:t>-&gt; 3</a:t>
            </a:r>
            <a:r>
              <a:rPr lang="ko-KR" altLang="en-US" dirty="0" smtClean="0"/>
              <a:t>개의 채널  각각 </a:t>
            </a:r>
            <a:r>
              <a:rPr lang="ko-KR" altLang="en-US" dirty="0" err="1" smtClean="0"/>
              <a:t>레이어마다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많은수의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endParaRPr lang="en-US" altLang="ko-KR" dirty="0" smtClean="0"/>
          </a:p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결과 </a:t>
            </a:r>
            <a:r>
              <a:rPr lang="ko-KR" altLang="en-US" dirty="0" err="1" smtClean="0"/>
              <a:t>피쳐맵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dirty="0" smtClean="0"/>
              <a:t>3</a:t>
            </a:r>
            <a:r>
              <a:rPr lang="ko-KR" altLang="en-US" dirty="0" smtClean="0"/>
              <a:t>장의 </a:t>
            </a:r>
            <a:r>
              <a:rPr lang="ko-KR" altLang="en-US" dirty="0" err="1" smtClean="0"/>
              <a:t>피쳐맵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6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피쳐맵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풀링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아까 </a:t>
            </a:r>
            <a:r>
              <a:rPr lang="en-US" altLang="ko-KR" dirty="0" err="1" smtClean="0"/>
              <a:t>flatterning</a:t>
            </a:r>
            <a:r>
              <a:rPr lang="en-US" altLang="ko-KR" dirty="0" smtClean="0"/>
              <a:t> fully connected </a:t>
            </a:r>
          </a:p>
          <a:p>
            <a:pPr>
              <a:buNone/>
            </a:pPr>
            <a:r>
              <a:rPr lang="ko-KR" altLang="en-US" dirty="0" smtClean="0"/>
              <a:t>아까보다 과정이 </a:t>
            </a:r>
            <a:r>
              <a:rPr lang="ko-KR" altLang="en-US" dirty="0" err="1" smtClean="0"/>
              <a:t>그랃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err="1" smtClean="0"/>
              <a:t>커널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ko-KR" altLang="en-US" dirty="0" err="1" smtClean="0"/>
              <a:t>풀링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피쳐맵의</a:t>
            </a:r>
            <a:r>
              <a:rPr lang="ko-KR" altLang="en-US" dirty="0" smtClean="0"/>
              <a:t> 크기를 </a:t>
            </a:r>
            <a:r>
              <a:rPr lang="ko-KR" altLang="en-US" baseline="0" dirty="0" smtClean="0"/>
              <a:t> 줄인다</a:t>
            </a:r>
            <a:r>
              <a:rPr lang="en-US" altLang="ko-KR" baseline="0" dirty="0" smtClean="0"/>
              <a:t>. (</a:t>
            </a:r>
            <a:r>
              <a:rPr lang="ko-KR" altLang="en-US" baseline="0" dirty="0" err="1" smtClean="0"/>
              <a:t>파라메터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모델사이즈 줄임</a:t>
            </a:r>
            <a:r>
              <a:rPr lang="en-US" altLang="ko-KR" baseline="0" dirty="0" smtClean="0"/>
              <a:t>)</a:t>
            </a:r>
          </a:p>
          <a:p>
            <a:pPr>
              <a:buNone/>
            </a:pPr>
            <a:r>
              <a:rPr lang="ko-KR" altLang="en-US" baseline="0" dirty="0" err="1" smtClean="0"/>
              <a:t>컨볼루션</a:t>
            </a:r>
            <a:r>
              <a:rPr lang="ko-KR" altLang="en-US" baseline="0" dirty="0" smtClean="0"/>
              <a:t> 같더라도 </a:t>
            </a:r>
            <a:r>
              <a:rPr lang="ko-KR" altLang="en-US" baseline="0" dirty="0" err="1" smtClean="0"/>
              <a:t>커널</a:t>
            </a:r>
            <a:r>
              <a:rPr lang="ko-KR" altLang="en-US" baseline="0" dirty="0" smtClean="0"/>
              <a:t> 크기 비슷하게 유지</a:t>
            </a:r>
            <a:endParaRPr lang="en-US" altLang="ko-KR" baseline="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ko-KR" altLang="en-US" dirty="0" err="1" smtClean="0"/>
              <a:t>레이어가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ㅈ처음에는</a:t>
            </a:r>
            <a:r>
              <a:rPr lang="ko-KR" altLang="en-US" dirty="0" smtClean="0"/>
              <a:t> 좀은 부분을 보더라도 </a:t>
            </a:r>
            <a:r>
              <a:rPr lang="ko-KR" altLang="en-US" dirty="0" err="1" smtClean="0"/>
              <a:t>레이어지날수록</a:t>
            </a:r>
            <a:r>
              <a:rPr lang="ko-KR" altLang="en-US" dirty="0" smtClean="0"/>
              <a:t> 넓은 부분을 보게 됨</a:t>
            </a:r>
            <a:endParaRPr lang="en-US" altLang="ko-KR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ko-KR" altLang="en-US" dirty="0" smtClean="0"/>
              <a:t>설계 가이드라인 해상도 높으면 </a:t>
            </a:r>
            <a:r>
              <a:rPr lang="ko-KR" altLang="en-US" dirty="0" err="1" smtClean="0"/>
              <a:t>피쳐갯수</a:t>
            </a:r>
            <a:r>
              <a:rPr lang="ko-KR" altLang="en-US" dirty="0" smtClean="0"/>
              <a:t> 높인다</a:t>
            </a:r>
            <a:r>
              <a:rPr lang="en-US" altLang="ko-KR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4996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ko-KR" altLang="en-US" dirty="0" err="1" smtClean="0"/>
              <a:t>커널을</a:t>
            </a:r>
            <a:r>
              <a:rPr lang="ko-KR" altLang="en-US" dirty="0" smtClean="0"/>
              <a:t> 시각화 작은 네모 하나가 </a:t>
            </a:r>
            <a:r>
              <a:rPr lang="ko-KR" altLang="en-US" dirty="0" err="1" smtClean="0"/>
              <a:t>커널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err="1" smtClean="0"/>
              <a:t>커널과</a:t>
            </a:r>
            <a:r>
              <a:rPr lang="ko-KR" altLang="en-US" dirty="0" smtClean="0"/>
              <a:t> 비슷한 모양을 잡아낸다</a:t>
            </a:r>
            <a:r>
              <a:rPr lang="en-US" altLang="ko-KR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1 </a:t>
            </a:r>
            <a:r>
              <a:rPr lang="ko-KR" altLang="en-US" dirty="0" err="1" smtClean="0"/>
              <a:t>풀링레이어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2. </a:t>
            </a:r>
            <a:r>
              <a:rPr lang="ko-KR" altLang="en-US" dirty="0" smtClean="0"/>
              <a:t>좀더 </a:t>
            </a:r>
            <a:r>
              <a:rPr lang="ko-KR" altLang="en-US" dirty="0" err="1" smtClean="0"/>
              <a:t>넓은범위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3.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더 넓은 범위 </a:t>
            </a:r>
            <a:r>
              <a:rPr lang="ko-KR" altLang="en-US" baseline="0" dirty="0" err="1" smtClean="0"/>
              <a:t>커널</a:t>
            </a:r>
            <a:endParaRPr lang="en-US" altLang="ko-KR" baseline="0" dirty="0" smtClean="0"/>
          </a:p>
          <a:p>
            <a:pPr>
              <a:buNone/>
            </a:pPr>
            <a:r>
              <a:rPr lang="en-US" baseline="0" dirty="0" smtClean="0"/>
              <a:t>=====================================================</a:t>
            </a:r>
          </a:p>
          <a:p>
            <a:pPr>
              <a:buNone/>
            </a:pPr>
            <a:r>
              <a:rPr lang="ko-KR" altLang="en-US" dirty="0" err="1" smtClean="0"/>
              <a:t>커널크기</a:t>
            </a:r>
            <a:r>
              <a:rPr lang="en-US" altLang="ko-KR" dirty="0" smtClean="0"/>
              <a:t>, stride(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어떻게 </a:t>
            </a:r>
            <a:r>
              <a:rPr lang="ko-KR" altLang="en-US" dirty="0" err="1" smtClean="0"/>
              <a:t>움직이게할지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픽셀씩</a:t>
            </a:r>
            <a:r>
              <a:rPr lang="en-US" altLang="ko-KR" dirty="0" smtClean="0"/>
              <a:t>?), padding(</a:t>
            </a:r>
            <a:r>
              <a:rPr lang="ko-KR" altLang="en-US" dirty="0" smtClean="0"/>
              <a:t>이미지불리기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r>
              <a:rPr lang="ko-KR" altLang="en-US" dirty="0" err="1" smtClean="0"/>
              <a:t>피쳐맵</a:t>
            </a:r>
            <a:r>
              <a:rPr lang="ko-KR" altLang="en-US" dirty="0" smtClean="0"/>
              <a:t> 크기가 줄어들면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사용의미 </a:t>
            </a:r>
            <a:r>
              <a:rPr lang="en-US" altLang="ko-KR" dirty="0" smtClean="0"/>
              <a:t>x </a:t>
            </a:r>
            <a:r>
              <a:rPr lang="ko-KR" altLang="en-US" dirty="0" smtClean="0"/>
              <a:t>그냥 풀리 </a:t>
            </a:r>
            <a:r>
              <a:rPr lang="ko-KR" altLang="en-US" dirty="0" err="1" smtClean="0"/>
              <a:t>커넥티드</a:t>
            </a:r>
            <a:r>
              <a:rPr lang="ko-KR" altLang="en-US" dirty="0" smtClean="0"/>
              <a:t> 이미지를 </a:t>
            </a:r>
            <a:r>
              <a:rPr lang="ko-KR" altLang="en-US" dirty="0" err="1" smtClean="0"/>
              <a:t>안줄게하는것</a:t>
            </a:r>
            <a:r>
              <a:rPr lang="ko-KR" altLang="en-US" dirty="0" smtClean="0"/>
              <a:t> </a:t>
            </a:r>
            <a:r>
              <a:rPr lang="en-US" altLang="ko-KR" dirty="0" smtClean="0"/>
              <a:t>padding, 0</a:t>
            </a:r>
            <a:r>
              <a:rPr lang="ko-KR" altLang="en-US" dirty="0" smtClean="0"/>
              <a:t>을 넣거나 부풀리기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36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smtClean="0"/>
              <a:t>더하거나 </a:t>
            </a:r>
            <a:r>
              <a:rPr lang="en-US" altLang="ko-KR" dirty="0" smtClean="0"/>
              <a:t>XOR </a:t>
            </a:r>
            <a:r>
              <a:rPr lang="ko-KR" altLang="en-US" dirty="0" err="1" smtClean="0"/>
              <a:t>게이트</a:t>
            </a:r>
            <a:r>
              <a:rPr lang="ko-KR" altLang="en-US" dirty="0" smtClean="0"/>
              <a:t> 거쳐서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넘으면 </a:t>
            </a:r>
            <a:r>
              <a:rPr lang="en-US" altLang="ko-KR" dirty="0" smtClean="0"/>
              <a:t>1</a:t>
            </a:r>
          </a:p>
          <a:p>
            <a:pPr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3708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err="1" smtClean="0"/>
              <a:t>번쨰가</a:t>
            </a:r>
            <a:r>
              <a:rPr lang="ko-KR" altLang="en-US" dirty="0" smtClean="0"/>
              <a:t> 가장 학습이 잘된 경우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err="1" smtClean="0"/>
              <a:t>번쨰는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o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x</a:t>
            </a:r>
            <a:r>
              <a:rPr lang="ko-KR" altLang="en-US" dirty="0" smtClean="0"/>
              <a:t>를 완벽히 구분 </a:t>
            </a:r>
            <a:r>
              <a:rPr lang="en-US" altLang="ko-KR" dirty="0" smtClean="0"/>
              <a:t>but </a:t>
            </a:r>
            <a:r>
              <a:rPr lang="ko-KR" altLang="en-US" dirty="0" err="1" smtClean="0"/>
              <a:t>실세계</a:t>
            </a:r>
            <a:r>
              <a:rPr lang="ko-KR" altLang="en-US" dirty="0" smtClean="0"/>
              <a:t> 데이터 </a:t>
            </a:r>
            <a:r>
              <a:rPr lang="en-US" altLang="ko-KR" dirty="0" smtClean="0"/>
              <a:t>text</a:t>
            </a:r>
            <a:r>
              <a:rPr lang="en-US" altLang="ko-KR" baseline="0" dirty="0" smtClean="0"/>
              <a:t> set </a:t>
            </a:r>
            <a:r>
              <a:rPr lang="ko-KR" altLang="en-US" baseline="0" dirty="0" err="1" smtClean="0"/>
              <a:t>어느정도</a:t>
            </a:r>
            <a:r>
              <a:rPr lang="ko-KR" altLang="en-US" baseline="0" dirty="0" smtClean="0"/>
              <a:t> 에러가 발생해도 이를 </a:t>
            </a:r>
            <a:r>
              <a:rPr lang="ko-KR" altLang="en-US" baseline="0" dirty="0" err="1" smtClean="0"/>
              <a:t>무시할수있게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fit</a:t>
            </a:r>
          </a:p>
          <a:p>
            <a:r>
              <a:rPr lang="ko-KR" altLang="en-US" baseline="0" dirty="0" smtClean="0"/>
              <a:t>모델이 우리가 가지고 있는 데이터에 </a:t>
            </a:r>
            <a:r>
              <a:rPr lang="ko-KR" altLang="en-US" baseline="0" dirty="0" err="1" smtClean="0"/>
              <a:t>비해여</a:t>
            </a:r>
            <a:r>
              <a:rPr lang="ko-KR" altLang="en-US" baseline="0" dirty="0" smtClean="0"/>
              <a:t> 너무 복잡하면 </a:t>
            </a:r>
            <a:r>
              <a:rPr lang="ko-KR" altLang="en-US" baseline="0" dirty="0" err="1" smtClean="0"/>
              <a:t>오버피팅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모델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457191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축 모델의 복잡성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너무 복잡한 모델 </a:t>
            </a:r>
            <a:r>
              <a:rPr lang="en-US" altLang="ko-KR" dirty="0" smtClean="0"/>
              <a:t>=&gt; </a:t>
            </a:r>
            <a:r>
              <a:rPr lang="ko-KR" altLang="en-US" dirty="0" smtClean="0"/>
              <a:t>성능 떨어짐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101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학습 시간에 따른 </a:t>
            </a:r>
            <a:r>
              <a:rPr lang="ko-KR" altLang="en-US" dirty="0" err="1" smtClean="0"/>
              <a:t>오버피팅</a:t>
            </a:r>
            <a:endParaRPr lang="en-US" altLang="ko-KR" dirty="0" smtClean="0"/>
          </a:p>
          <a:p>
            <a:r>
              <a:rPr lang="ko-KR" altLang="en-US" dirty="0" smtClean="0"/>
              <a:t>모델이 학습데이터에만 의존 </a:t>
            </a:r>
            <a:r>
              <a:rPr lang="ko-KR" altLang="en-US" dirty="0" err="1" smtClean="0"/>
              <a:t>시험을잘봐야되는데</a:t>
            </a:r>
            <a:r>
              <a:rPr lang="ko-KR" altLang="en-US" dirty="0" smtClean="0"/>
              <a:t> 문제집만 공부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테스트 데이터 에러 증가하는 순간 학습 중단 </a:t>
            </a:r>
            <a:r>
              <a:rPr lang="en-US" altLang="ko-KR" dirty="0" smtClean="0"/>
              <a:t>=&gt;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얼리스타핑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6837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하나의 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602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드랍아웃은</a:t>
            </a:r>
            <a:r>
              <a:rPr lang="ko-KR" altLang="en-US" dirty="0" smtClean="0"/>
              <a:t> 연결 일부를 끊음 </a:t>
            </a:r>
            <a:r>
              <a:rPr lang="en-US" altLang="ko-KR" dirty="0" smtClean="0"/>
              <a:t>= &gt; </a:t>
            </a:r>
            <a:r>
              <a:rPr lang="ko-KR" altLang="en-US" dirty="0" err="1" smtClean="0"/>
              <a:t>파라메터</a:t>
            </a:r>
            <a:r>
              <a:rPr lang="ko-KR" altLang="en-US" dirty="0" smtClean="0"/>
              <a:t> 줄어들고 모델 복잡도 하락</a:t>
            </a:r>
            <a:r>
              <a:rPr lang="en-US" altLang="ko-KR" dirty="0" smtClean="0"/>
              <a:t>=&gt; </a:t>
            </a:r>
            <a:r>
              <a:rPr lang="ko-KR" altLang="en-US" dirty="0" err="1" smtClean="0"/>
              <a:t>오버피팅</a:t>
            </a:r>
            <a:r>
              <a:rPr lang="ko-KR" altLang="en-US" dirty="0" smtClean="0"/>
              <a:t> 하락</a:t>
            </a:r>
            <a:endParaRPr lang="en-US" altLang="ko-KR" dirty="0" smtClean="0"/>
          </a:p>
          <a:p>
            <a:r>
              <a:rPr lang="ko-KR" altLang="en-US" dirty="0" smtClean="0"/>
              <a:t>애초에 작은 모델 쓰면 </a:t>
            </a:r>
            <a:r>
              <a:rPr lang="ko-KR" altLang="en-US" dirty="0" err="1" smtClean="0"/>
              <a:t>되지않느냐</a:t>
            </a:r>
            <a:r>
              <a:rPr lang="en-US" altLang="ko-KR" dirty="0" smtClean="0"/>
              <a:t>? =&gt; </a:t>
            </a:r>
            <a:r>
              <a:rPr lang="ko-KR" altLang="en-US" dirty="0" err="1" smtClean="0"/>
              <a:t>여러모델들이</a:t>
            </a:r>
            <a:r>
              <a:rPr lang="ko-KR" altLang="en-US" dirty="0" smtClean="0"/>
              <a:t> 하나의 모델 안에 만들어짐 </a:t>
            </a:r>
            <a:r>
              <a:rPr lang="ko-KR" altLang="en-US" dirty="0" err="1" smtClean="0"/>
              <a:t>여러종류의</a:t>
            </a:r>
            <a:r>
              <a:rPr lang="ko-KR" altLang="en-US" dirty="0" smtClean="0"/>
              <a:t> 모델을 하나의 모델에 생성함으로써 합치는 그런 효과를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성능향상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부작용 </a:t>
            </a:r>
            <a:r>
              <a:rPr lang="en-US" altLang="ko-KR" dirty="0" smtClean="0"/>
              <a:t>x =&gt; </a:t>
            </a:r>
            <a:r>
              <a:rPr lang="ko-KR" altLang="en-US" dirty="0" smtClean="0"/>
              <a:t>대부분 </a:t>
            </a:r>
            <a:r>
              <a:rPr lang="ko-KR" altLang="en-US" dirty="0" err="1" smtClean="0"/>
              <a:t>딥러닝에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드랍아웃</a:t>
            </a:r>
            <a:r>
              <a:rPr lang="ko-KR" altLang="en-US" dirty="0" smtClean="0"/>
              <a:t> 필수적으로 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4764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경사각 </a:t>
            </a:r>
            <a:r>
              <a:rPr lang="ko-KR" altLang="en-US" dirty="0" err="1" smtClean="0"/>
              <a:t>내려갈떄</a:t>
            </a:r>
            <a:r>
              <a:rPr lang="ko-KR" altLang="en-US" dirty="0" smtClean="0"/>
              <a:t> 다양한 알고리즘</a:t>
            </a:r>
            <a:endParaRPr lang="en-US" altLang="ko-KR" dirty="0" smtClean="0"/>
          </a:p>
          <a:p>
            <a:r>
              <a:rPr lang="ko-KR" altLang="en-US" dirty="0" smtClean="0"/>
              <a:t>관성을 가지고 </a:t>
            </a:r>
            <a:r>
              <a:rPr lang="en-US" altLang="ko-KR" baseline="0" dirty="0" smtClean="0"/>
              <a:t> ex) </a:t>
            </a:r>
            <a:r>
              <a:rPr lang="ko-KR" altLang="en-US" baseline="0" dirty="0" smtClean="0"/>
              <a:t>산을 </a:t>
            </a:r>
            <a:r>
              <a:rPr lang="ko-KR" altLang="en-US" baseline="0" dirty="0" err="1" smtClean="0"/>
              <a:t>내려갈때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같은방향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계쏙</a:t>
            </a:r>
            <a:r>
              <a:rPr lang="ko-KR" altLang="en-US" baseline="0" dirty="0" smtClean="0"/>
              <a:t> 빠르게 내려감 </a:t>
            </a:r>
            <a:r>
              <a:rPr lang="en-US" altLang="ko-KR" baseline="0" dirty="0" smtClean="0"/>
              <a:t>=&gt; </a:t>
            </a:r>
            <a:r>
              <a:rPr lang="ko-KR" altLang="en-US" baseline="0" dirty="0" smtClean="0"/>
              <a:t>가속도 붙어서 학습 빠르게 됨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>
              <a:buNone/>
            </a:pPr>
            <a:r>
              <a:rPr lang="ko-KR" altLang="en-US" dirty="0" smtClean="0"/>
              <a:t>각 점마다 별표 목적지 도달하는 알고리즘 </a:t>
            </a:r>
            <a:r>
              <a:rPr lang="ko-KR" altLang="en-US" dirty="0" err="1" smtClean="0"/>
              <a:t>다달름</a:t>
            </a:r>
            <a:r>
              <a:rPr lang="ko-KR" altLang="en-US" dirty="0" smtClean="0"/>
              <a:t> 그 경로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달름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모멘텀</a:t>
            </a:r>
            <a:r>
              <a:rPr lang="ko-KR" altLang="en-US" baseline="0" dirty="0" smtClean="0"/>
              <a:t> 적용 알고리즘일수록 별에 도달 빠르다</a:t>
            </a:r>
            <a:r>
              <a:rPr lang="en-US" altLang="ko-KR" baseline="0" dirty="0" smtClean="0"/>
              <a:t>.</a:t>
            </a:r>
          </a:p>
          <a:p>
            <a:pPr>
              <a:buNone/>
            </a:pPr>
            <a:endParaRPr lang="en-US" altLang="ko-KR" baseline="0" dirty="0" smtClean="0"/>
          </a:p>
          <a:p>
            <a:pPr>
              <a:buNone/>
            </a:pPr>
            <a:r>
              <a:rPr lang="ko-KR" altLang="en-US" baseline="0" dirty="0" err="1" smtClean="0"/>
              <a:t>말안장</a:t>
            </a:r>
            <a:r>
              <a:rPr lang="ko-KR" altLang="en-US" baseline="0" dirty="0" smtClean="0"/>
              <a:t> 좁은 범위 안에서 평지 내려가는 방향 찾아야 되는데  </a:t>
            </a:r>
            <a:r>
              <a:rPr lang="en-US" altLang="ko-KR" baseline="0" dirty="0" smtClean="0"/>
              <a:t>-&gt; </a:t>
            </a:r>
            <a:r>
              <a:rPr lang="ko-KR" altLang="en-US" baseline="0" dirty="0" err="1" smtClean="0"/>
              <a:t>이런구간</a:t>
            </a:r>
            <a:r>
              <a:rPr lang="ko-KR" altLang="en-US" baseline="0" dirty="0" smtClean="0"/>
              <a:t> 빠져서 더 </a:t>
            </a:r>
            <a:r>
              <a:rPr lang="ko-KR" altLang="en-US" baseline="0" dirty="0" err="1" smtClean="0"/>
              <a:t>로스가</a:t>
            </a:r>
            <a:r>
              <a:rPr lang="ko-KR" altLang="en-US" baseline="0" dirty="0" smtClean="0"/>
              <a:t> 낮은 지점으로 </a:t>
            </a:r>
            <a:r>
              <a:rPr lang="ko-KR" altLang="en-US" baseline="0" dirty="0" err="1" smtClean="0"/>
              <a:t>빠져나갈수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있따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5166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017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CAT </a:t>
            </a:r>
            <a:r>
              <a:rPr lang="ko-KR" altLang="en-US" dirty="0" smtClean="0"/>
              <a:t>던져주고 고양이사진 </a:t>
            </a:r>
            <a:r>
              <a:rPr lang="ko-KR" altLang="en-US" dirty="0" err="1" smtClean="0"/>
              <a:t>나올수도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85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dirty="0" smtClean="0"/>
              <a:t>XOR 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err="1" smtClean="0"/>
              <a:t>딥러닝은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파라메터가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수십억개</a:t>
            </a: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입력에서 출력으로 </a:t>
            </a:r>
            <a:r>
              <a:rPr lang="ko-KR" altLang="en-US" dirty="0" err="1" smtClean="0"/>
              <a:t>가는과정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출력에서 다시 입력으로 돌아가는 과정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오리와 고양이 차이를 </a:t>
            </a:r>
            <a:r>
              <a:rPr lang="en-US" altLang="ko-KR" dirty="0" smtClean="0"/>
              <a:t>-&gt;</a:t>
            </a:r>
            <a:r>
              <a:rPr lang="en-US" altLang="ko-KR" baseline="0" dirty="0" smtClean="0"/>
              <a:t> LOSS </a:t>
            </a:r>
          </a:p>
          <a:p>
            <a:pPr>
              <a:buNone/>
            </a:pPr>
            <a:r>
              <a:rPr lang="en-US" altLang="ko-KR" dirty="0" smtClean="0"/>
              <a:t>LOSS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gradient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계산 </a:t>
            </a:r>
            <a:r>
              <a:rPr lang="en-US" altLang="ko-KR" baseline="0" dirty="0" smtClean="0"/>
              <a:t>=&gt; gradient </a:t>
            </a:r>
            <a:r>
              <a:rPr lang="ko-KR" altLang="en-US" baseline="0" dirty="0" smtClean="0"/>
              <a:t>를 통해 신경망 </a:t>
            </a:r>
            <a:r>
              <a:rPr lang="ko-KR" altLang="en-US" baseline="0" dirty="0" err="1" smtClean="0"/>
              <a:t>파라메터를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어느방향</a:t>
            </a:r>
            <a:r>
              <a:rPr lang="ko-KR" altLang="en-US" baseline="0" dirty="0" smtClean="0"/>
              <a:t> 으로 바꿀지 결정</a:t>
            </a:r>
            <a:endParaRPr lang="en-US" altLang="ko-KR" baseline="0" dirty="0" smtClean="0"/>
          </a:p>
          <a:p>
            <a:pPr>
              <a:buNone/>
            </a:pPr>
            <a:endParaRPr lang="en-US" altLang="ko-K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73606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안개 자욱한 산에서 밑으로 내려가는 과정 </a:t>
            </a:r>
            <a:r>
              <a:rPr lang="ko-KR" altLang="en-US" dirty="0" err="1" smtClean="0"/>
              <a:t>두리번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두리번</a:t>
            </a:r>
            <a:r>
              <a:rPr lang="ko-KR" altLang="en-US" dirty="0" smtClean="0"/>
              <a:t> 경사 밑에 진 </a:t>
            </a:r>
            <a:r>
              <a:rPr lang="ko-KR" altLang="en-US" dirty="0" err="1" smtClean="0"/>
              <a:t>경사길로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147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Gradient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계산하고 </a:t>
            </a:r>
            <a:r>
              <a:rPr lang="ko-KR" altLang="en-US" baseline="0" dirty="0" err="1" smtClean="0"/>
              <a:t>파라메터</a:t>
            </a:r>
            <a:r>
              <a:rPr lang="ko-KR" altLang="en-US" baseline="0" dirty="0" smtClean="0"/>
              <a:t> 계산하는 과정 자세히 </a:t>
            </a:r>
            <a:r>
              <a:rPr lang="ko-KR" altLang="en-US" baseline="0" dirty="0" err="1" smtClean="0"/>
              <a:t>볼수있다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이사이트에서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5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3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 smtClean="0"/>
              <a:t>신경망은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개로 연결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입력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출력 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하나짜리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>
              <a:buNone/>
            </a:pPr>
            <a:r>
              <a:rPr lang="ko-KR" altLang="en-US" dirty="0" smtClean="0"/>
              <a:t>입력이 여러 개 음악작업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시퀀스</a:t>
            </a:r>
            <a:r>
              <a:rPr lang="en-US" altLang="ko-KR" dirty="0" smtClean="0"/>
              <a:t>(</a:t>
            </a:r>
            <a:r>
              <a:rPr lang="ko-KR" altLang="en-US" dirty="0" smtClean="0"/>
              <a:t>트랜스포머 등</a:t>
            </a:r>
            <a:r>
              <a:rPr lang="en-US" altLang="ko-KR" dirty="0" smtClean="0"/>
              <a:t>)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One to one </a:t>
            </a:r>
            <a:r>
              <a:rPr lang="ko-KR" altLang="en-US" dirty="0" smtClean="0"/>
              <a:t>입력 </a:t>
            </a:r>
            <a:r>
              <a:rPr lang="ko-KR" altLang="en-US" dirty="0" err="1" smtClean="0"/>
              <a:t>줫을때</a:t>
            </a:r>
            <a:r>
              <a:rPr lang="ko-KR" altLang="en-US" dirty="0" smtClean="0"/>
              <a:t> 이미지생성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사진분류</a:t>
            </a:r>
            <a:r>
              <a:rPr lang="en-US" altLang="ko-KR" dirty="0" smtClean="0"/>
              <a:t>,</a:t>
            </a:r>
          </a:p>
          <a:p>
            <a:pPr>
              <a:buNone/>
            </a:pPr>
            <a:r>
              <a:rPr lang="en-US" altLang="ko-KR" dirty="0" smtClean="0"/>
              <a:t>One to many </a:t>
            </a:r>
            <a:r>
              <a:rPr lang="ko-KR" altLang="en-US" dirty="0" smtClean="0"/>
              <a:t>이미지 </a:t>
            </a:r>
            <a:r>
              <a:rPr lang="ko-KR" altLang="en-US" dirty="0" err="1" smtClean="0"/>
              <a:t>캡셔닝</a:t>
            </a:r>
            <a:r>
              <a:rPr lang="ko-KR" altLang="en-US" dirty="0" smtClean="0"/>
              <a:t> 사진 입력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사진 설명 텍스트</a:t>
            </a: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Many to one sentence</a:t>
            </a:r>
            <a:r>
              <a:rPr lang="en-US" altLang="ko-KR" baseline="0" dirty="0" smtClean="0"/>
              <a:t> classification </a:t>
            </a:r>
            <a:r>
              <a:rPr lang="ko-KR" altLang="en-US" baseline="0" dirty="0" smtClean="0"/>
              <a:t>감정분석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여러 토큰입력에서 하나의 출력 오늘 </a:t>
            </a:r>
            <a:r>
              <a:rPr lang="ko-KR" altLang="en-US" baseline="0" dirty="0" err="1" smtClean="0"/>
              <a:t>하는거</a:t>
            </a:r>
            <a:endParaRPr lang="en-US" altLang="ko-KR" baseline="0" dirty="0" smtClean="0"/>
          </a:p>
          <a:p>
            <a:pPr>
              <a:buNone/>
            </a:pPr>
            <a:r>
              <a:rPr lang="en-US" altLang="ko-KR" baseline="0" dirty="0" smtClean="0"/>
              <a:t>Many to many </a:t>
            </a:r>
            <a:r>
              <a:rPr lang="ko-KR" altLang="en-US" baseline="0" dirty="0" smtClean="0"/>
              <a:t>왼쪽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일대일 관계 아니어도 되고 </a:t>
            </a:r>
            <a:r>
              <a:rPr lang="ko-KR" altLang="en-US" baseline="0" dirty="0" smtClean="0"/>
              <a:t>기계번역</a:t>
            </a:r>
            <a:r>
              <a:rPr lang="en-US" altLang="ko-KR" baseline="0" dirty="0" smtClean="0"/>
              <a:t>   // </a:t>
            </a:r>
            <a:r>
              <a:rPr lang="ko-KR" altLang="en-US" baseline="0" dirty="0" smtClean="0"/>
              <a:t>오른쪽 </a:t>
            </a:r>
            <a:r>
              <a:rPr lang="ko-KR" altLang="en-US" baseline="0" dirty="0" err="1" smtClean="0"/>
              <a:t>일대일관계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개체명</a:t>
            </a:r>
            <a:r>
              <a:rPr lang="ko-KR" altLang="en-US" baseline="0" dirty="0" smtClean="0"/>
              <a:t> 인식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79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5" y="3514025"/>
            <a:ext cx="889200" cy="395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1" y="-9451"/>
            <a:ext cx="8661399" cy="6867451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1" y="3899768"/>
            <a:ext cx="6589087" cy="2703024"/>
            <a:chOff x="-9894852" y="-4493254"/>
            <a:chExt cx="21200407" cy="6522740"/>
          </a:xfrm>
        </p:grpSpPr>
        <p:sp>
          <p:nvSpPr>
            <p:cNvPr id="29" name="Shape 29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2" y="5963633"/>
            <a:ext cx="2202831" cy="894393"/>
            <a:chOff x="5575242" y="4472723"/>
            <a:chExt cx="2202830" cy="670795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3828197"/>
            <a:ext cx="4094400" cy="154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5300599"/>
            <a:ext cx="40944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5056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="" xmlns:a16="http://schemas.microsoft.com/office/drawing/2014/main" id="{1B04BE66-6773-463A-98E4-C6DC481392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2050" y="6588126"/>
            <a:ext cx="361950" cy="2698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E21AB7C-B1CF-AF42-9401-10B35EE2ADB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680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877033"/>
            <a:ext cx="1299300" cy="577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1" y="-9451"/>
            <a:ext cx="8661399" cy="6867451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2" y="1454351"/>
            <a:ext cx="8847503" cy="3949300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5704465"/>
            <a:ext cx="5480829" cy="577328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1" y="1454333"/>
            <a:ext cx="5367900" cy="3949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84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5963633"/>
            <a:ext cx="2202831" cy="894393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1"/>
            <a:ext cx="2202831" cy="894393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4481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4" y="57"/>
            <a:ext cx="7072431" cy="1769753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3" y="5963634"/>
            <a:ext cx="2202831" cy="894393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258400" cy="1021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20" name="Shape 304">
            <a:extLst>
              <a:ext uri="{FF2B5EF4-FFF2-40B4-BE49-F238E27FC236}">
                <a16:creationId xmlns="" xmlns:a16="http://schemas.microsoft.com/office/drawing/2014/main" id="{38A00FDF-38FB-40AC-B4A4-CFBBE8448886}"/>
              </a:ext>
            </a:extLst>
          </p:cNvPr>
          <p:cNvGrpSpPr/>
          <p:nvPr/>
        </p:nvGrpSpPr>
        <p:grpSpPr>
          <a:xfrm>
            <a:off x="299071" y="909623"/>
            <a:ext cx="335800" cy="279517"/>
            <a:chOff x="1247825" y="322750"/>
            <a:chExt cx="443300" cy="369000"/>
          </a:xfrm>
        </p:grpSpPr>
        <p:sp>
          <p:nvSpPr>
            <p:cNvPr id="21" name="Shape 305">
              <a:extLst>
                <a:ext uri="{FF2B5EF4-FFF2-40B4-BE49-F238E27FC236}">
                  <a16:creationId xmlns="" xmlns:a16="http://schemas.microsoft.com/office/drawing/2014/main" id="{E2BB909E-384F-4787-9CC0-43782462DD83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2" name="Shape 306">
              <a:extLst>
                <a:ext uri="{FF2B5EF4-FFF2-40B4-BE49-F238E27FC236}">
                  <a16:creationId xmlns="" xmlns:a16="http://schemas.microsoft.com/office/drawing/2014/main" id="{63D6D64A-981F-4D5A-8437-DF8491DBE209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3" name="Shape 307">
              <a:extLst>
                <a:ext uri="{FF2B5EF4-FFF2-40B4-BE49-F238E27FC236}">
                  <a16:creationId xmlns="" xmlns:a16="http://schemas.microsoft.com/office/drawing/2014/main" id="{E9F2A8EE-A91B-451D-BB34-EBD453CE8692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4" name="Shape 308">
              <a:extLst>
                <a:ext uri="{FF2B5EF4-FFF2-40B4-BE49-F238E27FC236}">
                  <a16:creationId xmlns="" xmlns:a16="http://schemas.microsoft.com/office/drawing/2014/main" id="{79AC2460-E220-4CD0-8C6C-ECF1B4CA7B2D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5" name="Shape 309">
              <a:extLst>
                <a:ext uri="{FF2B5EF4-FFF2-40B4-BE49-F238E27FC236}">
                  <a16:creationId xmlns="" xmlns:a16="http://schemas.microsoft.com/office/drawing/2014/main" id="{31FFD891-0756-4949-B1F8-013D11561D87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1140900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7544483" y="877033"/>
            <a:ext cx="1299300" cy="577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  <a:cs typeface="Arvo"/>
              <a:sym typeface="Arvo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1" y="-9451"/>
            <a:ext cx="8661399" cy="6867451"/>
            <a:chOff x="0" y="-7088"/>
            <a:chExt cx="8661398" cy="5150588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 rot="10800000" flipH="1">
            <a:off x="2" y="1454351"/>
            <a:ext cx="8847503" cy="3949300"/>
            <a:chOff x="-8178042" y="-4493254"/>
            <a:chExt cx="19483598" cy="6522736"/>
          </a:xfrm>
        </p:grpSpPr>
        <p:sp>
          <p:nvSpPr>
            <p:cNvPr id="48" name="Shape 4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829775" y="1602667"/>
            <a:ext cx="5090700" cy="366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 i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286601" y="1477807"/>
            <a:ext cx="676500" cy="8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b="1" dirty="0">
                <a:solidFill>
                  <a:srgbClr val="FF9800"/>
                </a:solidFill>
                <a:latin typeface="나눔고딕 Light"/>
              </a:rPr>
              <a:t>“</a:t>
            </a:r>
          </a:p>
        </p:txBody>
      </p:sp>
      <p:grpSp>
        <p:nvGrpSpPr>
          <p:cNvPr id="52" name="Shape 52"/>
          <p:cNvGrpSpPr/>
          <p:nvPr/>
        </p:nvGrpSpPr>
        <p:grpSpPr>
          <a:xfrm>
            <a:off x="6946842" y="5963633"/>
            <a:ext cx="2202831" cy="894393"/>
            <a:chOff x="5575242" y="4472723"/>
            <a:chExt cx="2202830" cy="670795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651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A09F718-07A5-43D2-B112-2E92CF6469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69800"/>
            <a:ext cx="7396852" cy="4194000"/>
          </a:xfrm>
        </p:spPr>
        <p:txBody>
          <a:bodyPr anchor="t"/>
          <a:lstStyle>
            <a:lvl1pPr marL="342900" indent="-342900">
              <a:spcAft>
                <a:spcPts val="0"/>
              </a:spcAft>
              <a:buFont typeface="Wingdings" panose="05000000000000000000" pitchFamily="2" charset="2"/>
              <a:buChar char="q"/>
              <a:defRPr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  <a:lvl2pPr marL="534988" indent="-342900">
              <a:spcAft>
                <a:spcPts val="0"/>
              </a:spcAft>
              <a:buFont typeface="Wingdings" panose="05000000000000000000" pitchFamily="2" charset="2"/>
              <a:buChar char="q"/>
              <a:defRPr sz="20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2pPr>
            <a:lvl3pPr marL="720725" indent="-342900">
              <a:spcAft>
                <a:spcPts val="0"/>
              </a:spcAft>
              <a:buFont typeface="Wingdings" panose="05000000000000000000" pitchFamily="2" charset="2"/>
              <a:buChar char="q"/>
              <a:defRPr sz="18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3pPr>
            <a:lvl4pPr marL="895350" indent="-342900">
              <a:spcAft>
                <a:spcPts val="0"/>
              </a:spcAft>
              <a:buFont typeface="Wingdings" panose="05000000000000000000" pitchFamily="2" charset="2"/>
              <a:buChar char="q"/>
              <a:defRPr sz="16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4pPr>
            <a:lvl5pPr marL="1081088" indent="-342900">
              <a:spcAft>
                <a:spcPts val="0"/>
              </a:spcAft>
              <a:buFont typeface="Wingdings" panose="05000000000000000000" pitchFamily="2" charset="2"/>
              <a:buChar char="q"/>
              <a:defRPr sz="14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2" name="Shape 62"/>
          <p:cNvGrpSpPr/>
          <p:nvPr/>
        </p:nvGrpSpPr>
        <p:grpSpPr>
          <a:xfrm>
            <a:off x="-4" y="56"/>
            <a:ext cx="7072431" cy="1769753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5963633"/>
            <a:ext cx="2202831" cy="894393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492400" cy="1021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21" name="Shape 239">
            <a:extLst>
              <a:ext uri="{FF2B5EF4-FFF2-40B4-BE49-F238E27FC236}">
                <a16:creationId xmlns="" xmlns:a16="http://schemas.microsoft.com/office/drawing/2014/main" id="{F088B535-BAC3-4BCD-81B1-57CC6F571F3D}"/>
              </a:ext>
            </a:extLst>
          </p:cNvPr>
          <p:cNvGrpSpPr/>
          <p:nvPr/>
        </p:nvGrpSpPr>
        <p:grpSpPr>
          <a:xfrm>
            <a:off x="282217" y="833357"/>
            <a:ext cx="369505" cy="369505"/>
            <a:chOff x="2594050" y="1631825"/>
            <a:chExt cx="439625" cy="439625"/>
          </a:xfrm>
        </p:grpSpPr>
        <p:sp>
          <p:nvSpPr>
            <p:cNvPr id="22" name="Shape 240">
              <a:extLst>
                <a:ext uri="{FF2B5EF4-FFF2-40B4-BE49-F238E27FC236}">
                  <a16:creationId xmlns="" xmlns:a16="http://schemas.microsoft.com/office/drawing/2014/main" id="{7480F296-D1DF-41E2-B974-D7E97B7F49C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3" name="Shape 241">
              <a:extLst>
                <a:ext uri="{FF2B5EF4-FFF2-40B4-BE49-F238E27FC236}">
                  <a16:creationId xmlns="" xmlns:a16="http://schemas.microsoft.com/office/drawing/2014/main" id="{FF5C648E-9F8F-4E91-BD1E-C9ECD4BAB6AC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4" name="Shape 242">
              <a:extLst>
                <a:ext uri="{FF2B5EF4-FFF2-40B4-BE49-F238E27FC236}">
                  <a16:creationId xmlns="" xmlns:a16="http://schemas.microsoft.com/office/drawing/2014/main" id="{FCF35E5E-421B-4172-8D53-C44467D0016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5" name="Shape 243">
              <a:extLst>
                <a:ext uri="{FF2B5EF4-FFF2-40B4-BE49-F238E27FC236}">
                  <a16:creationId xmlns="" xmlns:a16="http://schemas.microsoft.com/office/drawing/2014/main" id="{8D52AF0D-96AC-4972-937A-56620C5D24B0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20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6">
            <a:extLst>
              <a:ext uri="{FF2B5EF4-FFF2-40B4-BE49-F238E27FC236}">
                <a16:creationId xmlns="" xmlns:a16="http://schemas.microsoft.com/office/drawing/2014/main" id="{56BD3740-D98A-46F6-8F8F-6915F9075B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0451" y="2067385"/>
            <a:ext cx="2247900" cy="3613200"/>
          </a:xfrm>
        </p:spPr>
        <p:txBody>
          <a:bodyPr anchor="t"/>
          <a:lstStyle>
            <a:lvl1pPr marL="342900" indent="-342900">
              <a:buFont typeface="Wingdings" panose="05000000000000000000" pitchFamily="2" charset="2"/>
              <a:buChar char="q"/>
              <a:defRPr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  <a:lvl2pPr marL="534988" indent="-342900">
              <a:buFont typeface="Wingdings" panose="05000000000000000000" pitchFamily="2" charset="2"/>
              <a:buChar char="q"/>
              <a:defRPr sz="20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2pPr>
            <a:lvl3pPr marL="720725" indent="-342900">
              <a:buFont typeface="Wingdings" panose="05000000000000000000" pitchFamily="2" charset="2"/>
              <a:buChar char="q"/>
              <a:defRPr sz="18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3pPr>
            <a:lvl4pPr marL="895350" indent="-342900">
              <a:buFont typeface="Wingdings" panose="05000000000000000000" pitchFamily="2" charset="2"/>
              <a:buChar char="q"/>
              <a:defRPr sz="16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4pPr>
            <a:lvl5pPr marL="1081088" indent="-342900">
              <a:buFont typeface="Wingdings" panose="05000000000000000000" pitchFamily="2" charset="2"/>
              <a:buChar char="q"/>
              <a:defRPr sz="14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="" xmlns:a16="http://schemas.microsoft.com/office/drawing/2014/main" id="{1CE65A48-A780-456A-8E28-EDA0E8C909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33638" y="2067385"/>
            <a:ext cx="2247900" cy="3613200"/>
          </a:xfrm>
        </p:spPr>
        <p:txBody>
          <a:bodyPr anchor="t"/>
          <a:lstStyle>
            <a:lvl1pPr marL="342900" indent="-342900">
              <a:buFont typeface="Wingdings" panose="05000000000000000000" pitchFamily="2" charset="2"/>
              <a:buChar char="q"/>
              <a:defRPr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  <a:lvl2pPr marL="534988" indent="-342900">
              <a:buFont typeface="Wingdings" panose="05000000000000000000" pitchFamily="2" charset="2"/>
              <a:buChar char="q"/>
              <a:defRPr sz="20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2pPr>
            <a:lvl3pPr marL="720725" indent="-342900">
              <a:buFont typeface="Wingdings" panose="05000000000000000000" pitchFamily="2" charset="2"/>
              <a:buChar char="q"/>
              <a:defRPr sz="18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3pPr>
            <a:lvl4pPr marL="895350" indent="-342900">
              <a:buFont typeface="Wingdings" panose="05000000000000000000" pitchFamily="2" charset="2"/>
              <a:buChar char="q"/>
              <a:defRPr sz="16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4pPr>
            <a:lvl5pPr marL="1081088" indent="-342900">
              <a:buFont typeface="Wingdings" panose="05000000000000000000" pitchFamily="2" charset="2"/>
              <a:buChar char="q"/>
              <a:defRPr sz="14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-4" y="56"/>
            <a:ext cx="7072431" cy="1769753"/>
            <a:chOff x="-4" y="40"/>
            <a:chExt cx="7072430" cy="1327315"/>
          </a:xfrm>
        </p:grpSpPr>
        <p:sp>
          <p:nvSpPr>
            <p:cNvPr id="104" name="Shape 10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grpSp>
          <p:nvGrpSpPr>
            <p:cNvPr id="105" name="Shape 10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Shape 10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Shape 111"/>
          <p:cNvGrpSpPr/>
          <p:nvPr/>
        </p:nvGrpSpPr>
        <p:grpSpPr>
          <a:xfrm>
            <a:off x="6946842" y="5963633"/>
            <a:ext cx="2202831" cy="894393"/>
            <a:chOff x="5575242" y="4472723"/>
            <a:chExt cx="2202830" cy="670795"/>
          </a:xfrm>
        </p:grpSpPr>
        <p:sp>
          <p:nvSpPr>
            <p:cNvPr id="112" name="Shape 1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113" name="Shape 1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258400" cy="1021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23" name="Shape 239">
            <a:extLst>
              <a:ext uri="{FF2B5EF4-FFF2-40B4-BE49-F238E27FC236}">
                <a16:creationId xmlns="" xmlns:a16="http://schemas.microsoft.com/office/drawing/2014/main" id="{FC8A6D27-FB61-4409-A699-A2E635A52E7E}"/>
              </a:ext>
            </a:extLst>
          </p:cNvPr>
          <p:cNvGrpSpPr/>
          <p:nvPr/>
        </p:nvGrpSpPr>
        <p:grpSpPr>
          <a:xfrm>
            <a:off x="282217" y="833357"/>
            <a:ext cx="369505" cy="369505"/>
            <a:chOff x="2594050" y="1631825"/>
            <a:chExt cx="439625" cy="439625"/>
          </a:xfrm>
        </p:grpSpPr>
        <p:sp>
          <p:nvSpPr>
            <p:cNvPr id="24" name="Shape 240">
              <a:extLst>
                <a:ext uri="{FF2B5EF4-FFF2-40B4-BE49-F238E27FC236}">
                  <a16:creationId xmlns="" xmlns:a16="http://schemas.microsoft.com/office/drawing/2014/main" id="{D993D5C0-0EFA-473D-95E6-DCBB01422954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5" name="Shape 241">
              <a:extLst>
                <a:ext uri="{FF2B5EF4-FFF2-40B4-BE49-F238E27FC236}">
                  <a16:creationId xmlns="" xmlns:a16="http://schemas.microsoft.com/office/drawing/2014/main" id="{3B0100FE-FAD3-4A27-8837-42E2A3F18D55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6" name="Shape 242">
              <a:extLst>
                <a:ext uri="{FF2B5EF4-FFF2-40B4-BE49-F238E27FC236}">
                  <a16:creationId xmlns="" xmlns:a16="http://schemas.microsoft.com/office/drawing/2014/main" id="{80910E94-9F33-48C4-8E83-211F39B1A85B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7" name="Shape 243">
              <a:extLst>
                <a:ext uri="{FF2B5EF4-FFF2-40B4-BE49-F238E27FC236}">
                  <a16:creationId xmlns="" xmlns:a16="http://schemas.microsoft.com/office/drawing/2014/main" id="{E2D9666D-7525-4158-AAC2-70A5D068E548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</p:grpSp>
      <p:sp>
        <p:nvSpPr>
          <p:cNvPr id="30" name="Content Placeholder 6">
            <a:extLst>
              <a:ext uri="{FF2B5EF4-FFF2-40B4-BE49-F238E27FC236}">
                <a16:creationId xmlns="" xmlns:a16="http://schemas.microsoft.com/office/drawing/2014/main" id="{FEE304A6-20AE-4DB5-B9C1-FDEEA60451F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96825" y="2059356"/>
            <a:ext cx="2247900" cy="3613200"/>
          </a:xfrm>
        </p:spPr>
        <p:txBody>
          <a:bodyPr anchor="t"/>
          <a:lstStyle>
            <a:lvl1pPr marL="342900" indent="-342900">
              <a:buFont typeface="Wingdings" panose="05000000000000000000" pitchFamily="2" charset="2"/>
              <a:buChar char="q"/>
              <a:defRPr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  <a:lvl2pPr marL="534988" indent="-342900">
              <a:buFont typeface="Wingdings" panose="05000000000000000000" pitchFamily="2" charset="2"/>
              <a:buChar char="q"/>
              <a:defRPr sz="20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2pPr>
            <a:lvl3pPr marL="720725" indent="-342900">
              <a:buFont typeface="Wingdings" panose="05000000000000000000" pitchFamily="2" charset="2"/>
              <a:buChar char="q"/>
              <a:defRPr sz="18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3pPr>
            <a:lvl4pPr marL="895350" indent="-342900">
              <a:buFont typeface="Wingdings" panose="05000000000000000000" pitchFamily="2" charset="2"/>
              <a:buChar char="q"/>
              <a:defRPr sz="16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4pPr>
            <a:lvl5pPr marL="1081088" indent="-342900">
              <a:buFont typeface="Wingdings" panose="05000000000000000000" pitchFamily="2" charset="2"/>
              <a:buChar char="q"/>
              <a:defRPr sz="14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71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2466140" y="5963633"/>
            <a:ext cx="6686825" cy="894393"/>
            <a:chOff x="5589288" y="4472723"/>
            <a:chExt cx="6686825" cy="670795"/>
          </a:xfrm>
        </p:grpSpPr>
        <p:sp>
          <p:nvSpPr>
            <p:cNvPr id="145" name="Shape 145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146" name="Shape 146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Shape 150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682800" y="6182000"/>
            <a:ext cx="6004200" cy="42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buNone/>
              <a:defRPr sz="13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154" name="Shape 154"/>
          <p:cNvGrpSpPr/>
          <p:nvPr/>
        </p:nvGrpSpPr>
        <p:grpSpPr>
          <a:xfrm rot="10800000">
            <a:off x="-8" y="-1"/>
            <a:ext cx="2202831" cy="894393"/>
            <a:chOff x="5575242" y="4472723"/>
            <a:chExt cx="2202830" cy="670795"/>
          </a:xfrm>
        </p:grpSpPr>
        <p:sp>
          <p:nvSpPr>
            <p:cNvPr id="155" name="Shape 15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156" name="Shape 15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4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000" b="1">
                <a:latin typeface="나눔손글씨 붓" panose="03060600000000000000" pitchFamily="66" charset="-127"/>
                <a:ea typeface="나눔손글씨 붓" panose="03060600000000000000" pitchFamily="66" charset="-127"/>
              </a:defRPr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 rtl="0">
              <a:spcBef>
                <a:spcPts val="0"/>
              </a:spcBef>
              <a:buClr>
                <a:srgbClr val="2C343B"/>
              </a:buClr>
              <a:buNone/>
              <a:defRPr/>
            </a:lvl2pPr>
            <a:lvl3pPr lvl="2" algn="ctr" rtl="0">
              <a:spcBef>
                <a:spcPts val="0"/>
              </a:spcBef>
              <a:buClr>
                <a:srgbClr val="2C343B"/>
              </a:buClr>
              <a:buNone/>
              <a:defRPr/>
            </a:lvl3pPr>
            <a:lvl4pPr lvl="3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4pPr>
            <a:lvl5pPr lvl="4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5pPr>
            <a:lvl6pPr lvl="5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6pPr>
            <a:lvl7pPr lvl="6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7pPr>
            <a:lvl8pPr lvl="7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8pPr>
            <a:lvl9pPr lvl="8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71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000" b="1">
                <a:latin typeface="나눔손글씨 붓" panose="03060600000000000000" pitchFamily="66" charset="-127"/>
                <a:ea typeface="나눔손글씨 붓" panose="03060600000000000000" pitchFamily="66" charset="-127"/>
              </a:defRPr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 rtl="0">
              <a:spcBef>
                <a:spcPts val="0"/>
              </a:spcBef>
              <a:buClr>
                <a:srgbClr val="2C343B"/>
              </a:buClr>
              <a:buNone/>
              <a:defRPr/>
            </a:lvl2pPr>
            <a:lvl3pPr lvl="2" algn="ctr" rtl="0">
              <a:spcBef>
                <a:spcPts val="0"/>
              </a:spcBef>
              <a:buClr>
                <a:srgbClr val="2C343B"/>
              </a:buClr>
              <a:buNone/>
              <a:defRPr/>
            </a:lvl3pPr>
            <a:lvl4pPr lvl="3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4pPr>
            <a:lvl5pPr lvl="4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5pPr>
            <a:lvl6pPr lvl="5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6pPr>
            <a:lvl7pPr lvl="6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7pPr>
            <a:lvl8pPr lvl="7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8pPr>
            <a:lvl9pPr lvl="8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1872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2400" i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buSzPct val="100000"/>
              <a:defRPr sz="2400" i="1"/>
            </a:lvl4pPr>
            <a:lvl5pPr lvl="4" algn="ctr" rtl="0">
              <a:spcBef>
                <a:spcPts val="0"/>
              </a:spcBef>
              <a:buSzPct val="100000"/>
              <a:defRPr sz="2400" i="1"/>
            </a:lvl5pPr>
            <a:lvl6pPr lvl="5" algn="ctr" rtl="0">
              <a:spcBef>
                <a:spcPts val="0"/>
              </a:spcBef>
              <a:buSzPct val="100000"/>
              <a:defRPr sz="2400" i="1"/>
            </a:lvl6pPr>
            <a:lvl7pPr lvl="6" algn="ctr" rtl="0">
              <a:spcBef>
                <a:spcPts val="0"/>
              </a:spcBef>
              <a:buSzPct val="100000"/>
              <a:defRPr sz="2400" i="1"/>
            </a:lvl7pPr>
            <a:lvl8pPr lvl="7" algn="ctr" rtl="0">
              <a:spcBef>
                <a:spcPts val="0"/>
              </a:spcBef>
              <a:buSzPct val="100000"/>
              <a:defRPr sz="2400" i="1"/>
            </a:lvl8pPr>
            <a:lvl9pPr lvl="8" algn="ctr" rtl="0">
              <a:spcBef>
                <a:spcPts val="0"/>
              </a:spcBef>
              <a:buSzPct val="100000"/>
              <a:defRPr sz="2400" i="1"/>
            </a:lvl9pPr>
          </a:lstStyle>
          <a:p>
            <a:endParaRPr dirty="0"/>
          </a:p>
        </p:txBody>
      </p:sp>
      <p:sp>
        <p:nvSpPr>
          <p:cNvPr id="31" name="Shape 31"/>
          <p:cNvSpPr txBox="1"/>
          <p:nvPr/>
        </p:nvSpPr>
        <p:spPr>
          <a:xfrm>
            <a:off x="3593400" y="1711768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5A500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Permanent Marker"/>
                <a:sym typeface="Permanent Marker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50179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kumimoji="1" lang="ko-KR" altLang="en-US" sz="1800" dirty="0" smtClean="0">
                <a:solidFill>
                  <a:schemeClr val="tx1"/>
                </a:solidFill>
                <a:latin typeface="나눔고딕 Light"/>
                <a:ea typeface="+mn-ea"/>
              </a:defRPr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98B81-BE29-0F48-ACF3-443AFAE3F28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270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258400" cy="102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769800"/>
            <a:ext cx="6132600" cy="419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r"/>
            <a:fld id="{00000000-1234-1234-1234-123412341234}" type="slidenum">
              <a:rPr lang="en" sz="1200" b="1" smtClean="0">
                <a:solidFill>
                  <a:srgbClr val="FFFFFF"/>
                </a:solidFill>
                <a:cs typeface="Roboto Condensed"/>
                <a:sym typeface="Roboto Condensed"/>
              </a:rPr>
              <a:pPr algn="r"/>
              <a:t>‹#›</a:t>
            </a:fld>
            <a:endParaRPr lang="en" sz="1200" b="1" dirty="0">
              <a:solidFill>
                <a:srgbClr val="FFFFFF"/>
              </a:solidFill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552305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7" r:id="rId4"/>
    <p:sldLayoutId id="2147483689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8" r:id="rId11"/>
    <p:sldLayoutId id="2147483699" r:id="rId12"/>
    <p:sldLayoutId id="214748370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나눔고딕 Light" panose="020D0904000000000000" pitchFamily="50" charset="-127"/>
          <a:ea typeface="나눔고딕 Light" panose="020D0904000000000000" pitchFamily="50" charset="-127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ttmazur.com/2015/03/17/a-step-by-step-backpropagation-exampl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"/>
          <p:cNvSpPr txBox="1">
            <a:spLocks noGrp="1"/>
          </p:cNvSpPr>
          <p:nvPr>
            <p:ph type="ctrTitle"/>
          </p:nvPr>
        </p:nvSpPr>
        <p:spPr>
          <a:xfrm>
            <a:off x="367645" y="1454333"/>
            <a:ext cx="6852497" cy="3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800"/>
            </a:pP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딥러닝 기초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8" name="Google Shape;368;p1"/>
          <p:cNvSpPr txBox="1"/>
          <p:nvPr/>
        </p:nvSpPr>
        <p:spPr>
          <a:xfrm>
            <a:off x="491946" y="4405161"/>
            <a:ext cx="56781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US" sz="2400" dirty="0">
                <a:solidFill>
                  <a:schemeClr val="lt1"/>
                </a:solidFill>
              </a:rPr>
              <a:t>Natural Language Processing &amp; AI Lab., Korea University</a:t>
            </a:r>
            <a:endParaRPr dirty="0"/>
          </a:p>
        </p:txBody>
      </p:sp>
      <p:pic>
        <p:nvPicPr>
          <p:cNvPr id="369" name="Google Shape;369;p1" descr="Natural Language Processing &amp; Artificial Intelligence La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1" y="4866784"/>
            <a:ext cx="28575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0143" y="4057624"/>
            <a:ext cx="1704976" cy="561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215D416-4668-47F2-B871-FDD64A7BAF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7443773" cy="4556738"/>
          </a:xfrm>
        </p:spPr>
        <p:txBody>
          <a:bodyPr anchor="t"/>
          <a:lstStyle/>
          <a:p>
            <a:r>
              <a:rPr lang="en-US" altLang="ko-KR" b="1" dirty="0"/>
              <a:t>How to acquire the needed dataset – All machine learning methods require data</a:t>
            </a:r>
          </a:p>
          <a:p>
            <a:pPr lvl="1"/>
            <a:r>
              <a:rPr lang="en-US" altLang="ko-KR" dirty="0"/>
              <a:t>Unsupervised ≠ no data (or label) needed</a:t>
            </a:r>
          </a:p>
          <a:p>
            <a:pPr lvl="1"/>
            <a:r>
              <a:rPr lang="en-US" altLang="ko-KR" dirty="0"/>
              <a:t>Unsupervised = label can be generated w/o human labor (much cheaper than supervised data)</a:t>
            </a:r>
          </a:p>
          <a:p>
            <a:pPr lvl="1"/>
            <a:r>
              <a:rPr lang="en-US" altLang="ko-KR" dirty="0"/>
              <a:t>Unsupervised training usually yields much lower performance, or is not possible</a:t>
            </a:r>
          </a:p>
          <a:p>
            <a:r>
              <a:rPr lang="en-US" altLang="ko-KR" b="1" dirty="0"/>
              <a:t>What model to use</a:t>
            </a:r>
          </a:p>
          <a:p>
            <a:pPr lvl="1"/>
            <a:r>
              <a:rPr lang="en-US" altLang="ko-KR" dirty="0"/>
              <a:t>Many public models available</a:t>
            </a:r>
          </a:p>
          <a:p>
            <a:pPr lvl="1"/>
            <a:r>
              <a:rPr lang="en-US" altLang="ko-KR" dirty="0"/>
              <a:t>Usually less important than dataset – garbage in, garbage out!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523433"/>
            <a:ext cx="6533437" cy="1021600"/>
          </a:xfrm>
        </p:spPr>
        <p:txBody>
          <a:bodyPr/>
          <a:lstStyle/>
          <a:p>
            <a:r>
              <a:rPr lang="en-US" altLang="ko-KR" dirty="0"/>
              <a:t>Things to Consider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500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424468-86C8-4F76-82CA-4EE6FA6B9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The Dataset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4442B65-FFF8-4E3E-8CDE-2BE15525E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25" y="5300599"/>
            <a:ext cx="4094400" cy="10464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ko-KR" dirty="0"/>
              <a:t>Fashion-MNIST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95194AA-82F3-44C1-B5DC-C32A85AB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5" name="Shape 136">
            <a:extLst>
              <a:ext uri="{FF2B5EF4-FFF2-40B4-BE49-F238E27FC236}">
                <a16:creationId xmlns="" xmlns:a16="http://schemas.microsoft.com/office/drawing/2014/main" id="{85A3EA0E-1A0E-48A1-9DBD-B07E7039B44C}"/>
              </a:ext>
            </a:extLst>
          </p:cNvPr>
          <p:cNvSpPr/>
          <p:nvPr/>
        </p:nvSpPr>
        <p:spPr>
          <a:xfrm>
            <a:off x="4068207" y="2217809"/>
            <a:ext cx="1007583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072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9AEE99C1-1F5A-4C08-B730-814187C485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4" y="1777829"/>
            <a:ext cx="7319929" cy="4185803"/>
          </a:xfrm>
        </p:spPr>
        <p:txBody>
          <a:bodyPr/>
          <a:lstStyle/>
          <a:p>
            <a:r>
              <a:rPr lang="en-US" altLang="ko-KR" sz="2667" dirty="0"/>
              <a:t>Like the famous MNIST, but with fashion images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657AFD-E630-434F-B7BF-4A27A093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Fashion-MNIST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E7E9C57-C333-49A8-82DE-9F4FB17149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pic>
        <p:nvPicPr>
          <p:cNvPr id="1026" name="Picture 2" descr="fashion-mnist-sprite.png">
            <a:extLst>
              <a:ext uri="{FF2B5EF4-FFF2-40B4-BE49-F238E27FC236}">
                <a16:creationId xmlns="" xmlns:a16="http://schemas.microsoft.com/office/drawing/2014/main" id="{8CAF3117-B4A8-47D7-952D-09EAD9649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245" b="69900"/>
          <a:stretch/>
        </p:blipFill>
        <p:spPr bwMode="auto">
          <a:xfrm>
            <a:off x="0" y="2912168"/>
            <a:ext cx="9144000" cy="394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71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9AEE99C1-1F5A-4C08-B730-814187C485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4" y="1777829"/>
            <a:ext cx="7319929" cy="4185803"/>
          </a:xfrm>
        </p:spPr>
        <p:txBody>
          <a:bodyPr/>
          <a:lstStyle/>
          <a:p>
            <a:r>
              <a:rPr lang="en-US" altLang="ko-KR" sz="2667" dirty="0"/>
              <a:t>Same number of samples (60,000 train, 10,000 test) and classes (10), same resolution grayscale images</a:t>
            </a:r>
          </a:p>
          <a:p>
            <a:r>
              <a:rPr lang="en-US" altLang="ko-KR" sz="2667" dirty="0"/>
              <a:t>Task: categorize each image into one of 10 classes - T-shirt/top, Trouser, Pullover, Dress, Coat, Sandal, Shirt, Sneaker, Bag, Ankle boot</a:t>
            </a:r>
          </a:p>
          <a:p>
            <a:r>
              <a:rPr lang="en-US" altLang="ko-KR" sz="2667" dirty="0"/>
              <a:t>https://github.com/zalandoresearch/fashion-mnist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9657AFD-E630-434F-B7BF-4A27A093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Fashion-MNIST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E7E9C57-C333-49A8-82DE-9F4FB17149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8902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424468-86C8-4F76-82CA-4EE6FA6B9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Perceptrons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4442B65-FFF8-4E3E-8CDE-2BE15525E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ko-KR" dirty="0"/>
              <a:t>The most basic form of 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95194AA-82F3-44C1-B5DC-C32A85AB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5" name="Shape 136">
            <a:extLst>
              <a:ext uri="{FF2B5EF4-FFF2-40B4-BE49-F238E27FC236}">
                <a16:creationId xmlns="" xmlns:a16="http://schemas.microsoft.com/office/drawing/2014/main" id="{85A3EA0E-1A0E-48A1-9DBD-B07E7039B44C}"/>
              </a:ext>
            </a:extLst>
          </p:cNvPr>
          <p:cNvSpPr/>
          <p:nvPr/>
        </p:nvSpPr>
        <p:spPr>
          <a:xfrm>
            <a:off x="4068207" y="2217809"/>
            <a:ext cx="1007583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811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215D416-4668-47F2-B871-FDD64A7BAF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4350392" cy="4185803"/>
          </a:xfrm>
        </p:spPr>
        <p:txBody>
          <a:bodyPr anchor="t"/>
          <a:lstStyle/>
          <a:p>
            <a:r>
              <a:rPr lang="en-US" altLang="ko-KR" dirty="0"/>
              <a:t>Artificial Neural Networks(ANN) were inspired by the central nervous system of humans</a:t>
            </a:r>
          </a:p>
          <a:p>
            <a:r>
              <a:rPr lang="en-US" altLang="ko-KR" dirty="0"/>
              <a:t>ANN’s are built upon simple signal processing elements that are connected together into a large mesh</a:t>
            </a:r>
            <a:endParaRPr lang="ko-KR" altLang="en-US" sz="2133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Neurons and Perceptrons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pic>
        <p:nvPicPr>
          <p:cNvPr id="1026" name="Picture 2" descr="A biological and an artificial neuron">
            <a:extLst>
              <a:ext uri="{FF2B5EF4-FFF2-40B4-BE49-F238E27FC236}">
                <a16:creationId xmlns="" xmlns:a16="http://schemas.microsoft.com/office/drawing/2014/main" id="{30676DAD-7FCD-4534-9AFB-4680F13C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75" y="2309256"/>
            <a:ext cx="4800469" cy="30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45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215D416-4668-47F2-B871-FDD64A7BAF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7533859" cy="4185803"/>
          </a:xfrm>
        </p:spPr>
        <p:txBody>
          <a:bodyPr anchor="t"/>
          <a:lstStyle/>
          <a:p>
            <a:r>
              <a:rPr lang="en-US" altLang="ko-KR" dirty="0"/>
              <a:t>Just like a biological neuron has dendrites to receive signals, a cell body to process them, and an axon to send signals out to other neurons, the artificial neuron has a number of input channels, a processing stage, and one output that can fan out to multiple other artificial neurons</a:t>
            </a:r>
            <a:endParaRPr lang="ko-KR" altLang="en-US" sz="2133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pic>
        <p:nvPicPr>
          <p:cNvPr id="2050" name="Picture 2" descr="Image result for perceptrons">
            <a:extLst>
              <a:ext uri="{FF2B5EF4-FFF2-40B4-BE49-F238E27FC236}">
                <a16:creationId xmlns="" xmlns:a16="http://schemas.microsoft.com/office/drawing/2014/main" id="{669B37A0-CC0F-4FF1-B71F-B9A973C7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859" y="4317024"/>
            <a:ext cx="3604683" cy="237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5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="" xmlns:a16="http://schemas.microsoft.com/office/drawing/2014/main" id="{B56092A9-8537-47A7-904B-FECD244CE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4200" y="2322531"/>
                <a:ext cx="4739859" cy="3268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0" tIns="121900" rIns="121900" bIns="121900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3429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24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1pPr>
                <a:lvl2pPr marL="628650" marR="0" lvl="1" indent="-34290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20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2pPr>
                <a:lvl3pPr marL="800100" marR="0" lvl="2" indent="-28575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8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3pPr>
                <a:lvl4pPr marL="1028700" marR="0" lvl="3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6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4pPr>
                <a:lvl5pPr marL="1257300" marR="0" lvl="4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4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133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133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𝑡h𝑟𝑒𝑠h𝑜𝑙𝑑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:r>
                  <a:rPr lang="en-US" altLang="ko-KR" sz="2133" dirty="0"/>
                  <a:t>If </a:t>
                </a: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133" dirty="0"/>
                  <a:t>, the decision boundary is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33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sz="2133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133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133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133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133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133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0"/>
                  </a:spcAft>
                </a:pPr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:endParaRPr lang="ko-KR" altLang="en-US" sz="2133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56092A9-8537-47A7-904B-FECD244CE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200" y="2322531"/>
                <a:ext cx="4739859" cy="3268720"/>
              </a:xfrm>
              <a:prstGeom prst="rect">
                <a:avLst/>
              </a:prstGeom>
              <a:blipFill>
                <a:blip r:embed="rId3"/>
                <a:stretch>
                  <a:fillRect l="-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Image result for perceptron and gate">
            <a:extLst>
              <a:ext uri="{FF2B5EF4-FFF2-40B4-BE49-F238E27FC236}">
                <a16:creationId xmlns="" xmlns:a16="http://schemas.microsoft.com/office/drawing/2014/main" id="{90F40279-ED07-4319-A33D-E3DA2BA8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1" y="2322531"/>
            <a:ext cx="4165600" cy="32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67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Linearly Separable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="" xmlns:a16="http://schemas.microsoft.com/office/drawing/2014/main" id="{B56092A9-8537-47A7-904B-FECD244CE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4200" y="2322531"/>
                <a:ext cx="4739859" cy="3268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0" tIns="121900" rIns="121900" bIns="121900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3429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24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1pPr>
                <a:lvl2pPr marL="628650" marR="0" lvl="1" indent="-34290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20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2pPr>
                <a:lvl3pPr marL="800100" marR="0" lvl="2" indent="-28575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8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3pPr>
                <a:lvl4pPr marL="1028700" marR="0" lvl="3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6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4pPr>
                <a:lvl5pPr marL="1257300" marR="0" lvl="4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4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133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133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𝑡h𝑟𝑒𝑠h𝑜𝑙𝑑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:r>
                  <a:rPr lang="en-US" altLang="ko-KR" sz="2133" dirty="0"/>
                  <a:t>If </a:t>
                </a: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133" dirty="0"/>
                  <a:t>, the decision boundary is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33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sz="2133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133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133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133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133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133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133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0"/>
                  </a:spcAft>
                </a:pPr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:endParaRPr lang="ko-KR" altLang="en-US" sz="2133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56092A9-8537-47A7-904B-FECD244CE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200" y="2322531"/>
                <a:ext cx="4739859" cy="3268720"/>
              </a:xfrm>
              <a:prstGeom prst="rect">
                <a:avLst/>
              </a:prstGeom>
              <a:blipFill>
                <a:blip r:embed="rId3"/>
                <a:stretch>
                  <a:fillRect l="-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Image result for linearly separable">
            <a:extLst>
              <a:ext uri="{FF2B5EF4-FFF2-40B4-BE49-F238E27FC236}">
                <a16:creationId xmlns="" xmlns:a16="http://schemas.microsoft.com/office/drawing/2014/main" id="{FEEE245B-4E2C-4456-B151-484784CB9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75" y="2593464"/>
            <a:ext cx="3020096" cy="283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42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519A026B-1273-4FDD-B6B5-B0C2A374BB64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528234" y="3200401"/>
          <a:ext cx="6087533" cy="2125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163">
                  <a:extLst>
                    <a:ext uri="{9D8B030D-6E8A-4147-A177-3AD203B41FA5}">
                      <a16:colId xmlns="" xmlns:a16="http://schemas.microsoft.com/office/drawing/2014/main" val="3202884177"/>
                    </a:ext>
                  </a:extLst>
                </a:gridCol>
                <a:gridCol w="1119163">
                  <a:extLst>
                    <a:ext uri="{9D8B030D-6E8A-4147-A177-3AD203B41FA5}">
                      <a16:colId xmlns="" xmlns:a16="http://schemas.microsoft.com/office/drawing/2014/main" val="3048844214"/>
                    </a:ext>
                  </a:extLst>
                </a:gridCol>
                <a:gridCol w="1283069">
                  <a:extLst>
                    <a:ext uri="{9D8B030D-6E8A-4147-A177-3AD203B41FA5}">
                      <a16:colId xmlns="" xmlns:a16="http://schemas.microsoft.com/office/drawing/2014/main" val="1338073576"/>
                    </a:ext>
                  </a:extLst>
                </a:gridCol>
                <a:gridCol w="1283069">
                  <a:extLst>
                    <a:ext uri="{9D8B030D-6E8A-4147-A177-3AD203B41FA5}">
                      <a16:colId xmlns="" xmlns:a16="http://schemas.microsoft.com/office/drawing/2014/main" val="2955575896"/>
                    </a:ext>
                  </a:extLst>
                </a:gridCol>
                <a:gridCol w="1283069">
                  <a:extLst>
                    <a:ext uri="{9D8B030D-6E8A-4147-A177-3AD203B41FA5}">
                      <a16:colId xmlns="" xmlns:a16="http://schemas.microsoft.com/office/drawing/2014/main" val="2500000103"/>
                    </a:ext>
                  </a:extLst>
                </a:gridCol>
              </a:tblGrid>
              <a:tr h="47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X1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X2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Y(AND)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Y(OR)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Y(XOR)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146161107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279027356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404144616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247360455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309717889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Gates with a Perceptron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4404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Can we implement basic logic gates using perceptrons?</a:t>
            </a:r>
            <a:endParaRPr lang="ko-KR" altLang="en-US" sz="2133" dirty="0"/>
          </a:p>
        </p:txBody>
      </p:sp>
    </p:spTree>
    <p:extLst>
      <p:ext uri="{BB962C8B-B14F-4D97-AF65-F5344CB8AC3E}">
        <p14:creationId xmlns:p14="http://schemas.microsoft.com/office/powerpoint/2010/main" val="120065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D774FFB-E5C8-42B5-97B7-CE457078F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136" name="Shape 136"/>
          <p:cNvSpPr/>
          <p:nvPr/>
        </p:nvSpPr>
        <p:spPr>
          <a:xfrm>
            <a:off x="4068207" y="2217807"/>
            <a:ext cx="1007582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나눔고딕 Light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C6AC892-D988-8948-B32C-42F68A3204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91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Gates with a Perceptron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2193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Can we implement basic logic gates using perceptrons?</a:t>
            </a:r>
            <a:endParaRPr lang="ko-KR" altLang="en-US" sz="2133" dirty="0"/>
          </a:p>
        </p:txBody>
      </p:sp>
      <p:pic>
        <p:nvPicPr>
          <p:cNvPr id="6146" name="Picture 2" descr="Image result for perceptron and gate">
            <a:extLst>
              <a:ext uri="{FF2B5EF4-FFF2-40B4-BE49-F238E27FC236}">
                <a16:creationId xmlns="" xmlns:a16="http://schemas.microsoft.com/office/drawing/2014/main" id="{70772DEB-2695-45A9-9C89-761A2F50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25" y="3104393"/>
            <a:ext cx="6306675" cy="23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04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Gates with a Perceptron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2193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Can we implement basic logic gates using perceptrons?</a:t>
            </a:r>
            <a:endParaRPr lang="ko-KR" altLang="en-US" sz="2133" dirty="0"/>
          </a:p>
        </p:txBody>
      </p:sp>
      <p:pic>
        <p:nvPicPr>
          <p:cNvPr id="6146" name="Picture 2" descr="Image result for perceptron and gate">
            <a:extLst>
              <a:ext uri="{FF2B5EF4-FFF2-40B4-BE49-F238E27FC236}">
                <a16:creationId xmlns="" xmlns:a16="http://schemas.microsoft.com/office/drawing/2014/main" id="{70772DEB-2695-45A9-9C89-761A2F50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25" y="3104393"/>
            <a:ext cx="6306675" cy="23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BEF0E4-E0FA-4FC9-99BA-FFCEDD66A4FD}"/>
              </a:ext>
            </a:extLst>
          </p:cNvPr>
          <p:cNvCxnSpPr>
            <a:cxnSpLocks/>
          </p:cNvCxnSpPr>
          <p:nvPr/>
        </p:nvCxnSpPr>
        <p:spPr>
          <a:xfrm>
            <a:off x="1659467" y="3623734"/>
            <a:ext cx="1608667" cy="160037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A623E15-6677-4FF5-89AF-EC3CC51383E7}"/>
              </a:ext>
            </a:extLst>
          </p:cNvPr>
          <p:cNvCxnSpPr>
            <a:cxnSpLocks/>
          </p:cNvCxnSpPr>
          <p:nvPr/>
        </p:nvCxnSpPr>
        <p:spPr>
          <a:xfrm>
            <a:off x="3616275" y="4283172"/>
            <a:ext cx="945812" cy="94093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1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Problem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2193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It is impossible to implement XOR gate with a perceptron</a:t>
            </a:r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6146" name="Picture 2" descr="Image result for perceptron and gate">
            <a:extLst>
              <a:ext uri="{FF2B5EF4-FFF2-40B4-BE49-F238E27FC236}">
                <a16:creationId xmlns="" xmlns:a16="http://schemas.microsoft.com/office/drawing/2014/main" id="{70772DEB-2695-45A9-9C89-761A2F50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25" y="3104393"/>
            <a:ext cx="6306675" cy="23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96BEF0E4-E0FA-4FC9-99BA-FFCEDD66A4FD}"/>
              </a:ext>
            </a:extLst>
          </p:cNvPr>
          <p:cNvCxnSpPr>
            <a:cxnSpLocks/>
          </p:cNvCxnSpPr>
          <p:nvPr/>
        </p:nvCxnSpPr>
        <p:spPr>
          <a:xfrm>
            <a:off x="1659467" y="3623734"/>
            <a:ext cx="1608667" cy="160037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A623E15-6677-4FF5-89AF-EC3CC51383E7}"/>
              </a:ext>
            </a:extLst>
          </p:cNvPr>
          <p:cNvCxnSpPr>
            <a:cxnSpLocks/>
          </p:cNvCxnSpPr>
          <p:nvPr/>
        </p:nvCxnSpPr>
        <p:spPr>
          <a:xfrm>
            <a:off x="3616275" y="4283172"/>
            <a:ext cx="945812" cy="94093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ED2EF7-98B8-4475-9B4D-E366B710C2EC}"/>
              </a:ext>
            </a:extLst>
          </p:cNvPr>
          <p:cNvSpPr txBox="1"/>
          <p:nvPr/>
        </p:nvSpPr>
        <p:spPr>
          <a:xfrm>
            <a:off x="6306675" y="4125004"/>
            <a:ext cx="508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accent6"/>
                </a:solidFill>
              </a:rPr>
              <a:t>?</a:t>
            </a:r>
            <a:endParaRPr lang="ko-KR" altLang="en-US" sz="1867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2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Problem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998304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It is possible with two layers of perceptrons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Using another perceptron that aggregates the outputs of AND, OR gates (also implemented with perceptrons) 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Multi-layer Perceptron(MLP)</a:t>
            </a:r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7170" name="Picture 2" descr="perceptron XOR">
            <a:extLst>
              <a:ext uri="{FF2B5EF4-FFF2-40B4-BE49-F238E27FC236}">
                <a16:creationId xmlns="" xmlns:a16="http://schemas.microsoft.com/office/drawing/2014/main" id="{88C23A28-95D8-48E4-8224-10765058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222" y="3929178"/>
            <a:ext cx="3979556" cy="28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62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Adding Layers to Network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Adding more layers to neural networks has an effect of making the decision boundary more complex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Mis-selecting number of layers can lead to under/over fitting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10242" name="Picture 2" descr="Image result for overfitting">
            <a:extLst>
              <a:ext uri="{FF2B5EF4-FFF2-40B4-BE49-F238E27FC236}">
                <a16:creationId xmlns="" xmlns:a16="http://schemas.microsoft.com/office/drawing/2014/main" id="{AAFDC535-0791-46A1-8DA1-260D59D9F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77" y="3823283"/>
            <a:ext cx="6284145" cy="2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41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424468-86C8-4F76-82CA-4EE6FA6B9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Vanishing Gradient Problem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4442B65-FFF8-4E3E-8CDE-2BE15525E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25" y="5300599"/>
            <a:ext cx="4094400" cy="104640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95194AA-82F3-44C1-B5DC-C32A85AB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Shape 136">
            <a:extLst>
              <a:ext uri="{FF2B5EF4-FFF2-40B4-BE49-F238E27FC236}">
                <a16:creationId xmlns="" xmlns:a16="http://schemas.microsoft.com/office/drawing/2014/main" id="{85A3EA0E-1A0E-48A1-9DBD-B07E7039B44C}"/>
              </a:ext>
            </a:extLst>
          </p:cNvPr>
          <p:cNvSpPr/>
          <p:nvPr/>
        </p:nvSpPr>
        <p:spPr>
          <a:xfrm>
            <a:off x="4068207" y="2217809"/>
            <a:ext cx="1007583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37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4275" y="1777829"/>
                <a:ext cx="7923325" cy="418580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ko-KR" altLang="en-US" sz="1867" dirty="0"/>
                  <a:t>주로 </a:t>
                </a:r>
                <a:r>
                  <a:rPr lang="en-US" altLang="ko-KR" sz="1867" dirty="0"/>
                  <a:t>sigmoid function</a:t>
                </a:r>
                <a:r>
                  <a:rPr lang="ko-KR" altLang="en-US" sz="1867" dirty="0"/>
                  <a:t>과 </a:t>
                </a:r>
                <a:r>
                  <a:rPr lang="en-US" altLang="ko-KR" sz="1867" dirty="0"/>
                  <a:t>hyperbolic tangent function</a:t>
                </a:r>
                <a:r>
                  <a:rPr lang="ko-KR" altLang="en-US" sz="1867" dirty="0"/>
                  <a:t>을 </a:t>
                </a:r>
                <a:r>
                  <a:rPr lang="en-US" altLang="ko-KR" sz="1867" dirty="0"/>
                  <a:t>activation function</a:t>
                </a:r>
                <a:r>
                  <a:rPr lang="ko-KR" altLang="en-US" sz="1867" dirty="0"/>
                  <a:t>으로 사용</a:t>
                </a:r>
                <a:endParaRPr lang="en-US" altLang="ko-KR" sz="1867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Sigmoid function: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, </m:t>
                    </m:r>
                    <m:f>
                      <m:fPr>
                        <m:ctrlPr>
                          <a:rPr lang="en-US" altLang="ko-KR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ko-KR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≤0.25</m:t>
                    </m:r>
                  </m:oMath>
                </a14:m>
                <a:r>
                  <a:rPr lang="en-US" altLang="ko-KR" sz="1600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Hyperbolic tangent function: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altLang="ko-KR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sech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ko-KR" sz="1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ko-KR" sz="16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/>
                  <a:t>Chain Rule</a:t>
                </a:r>
                <a:r>
                  <a:rPr lang="ko-KR" altLang="en-US" sz="1867" dirty="0"/>
                  <a:t>을 사용하여 </a:t>
                </a:r>
                <a:r>
                  <a:rPr lang="en-US" altLang="ko-KR" sz="1867" dirty="0"/>
                  <a:t>gradient</a:t>
                </a:r>
                <a:r>
                  <a:rPr lang="ko-KR" altLang="en-US" sz="1867" dirty="0"/>
                  <a:t>를 계산하는 과정에서 </a:t>
                </a:r>
                <a:r>
                  <a:rPr lang="en-US" altLang="ko-KR" sz="1867" dirty="0"/>
                  <a:t>0</a:t>
                </a:r>
                <a:r>
                  <a:rPr lang="ko-KR" altLang="en-US" sz="1867" dirty="0"/>
                  <a:t>과 </a:t>
                </a:r>
                <a:r>
                  <a:rPr lang="en-US" altLang="ko-KR" sz="1867" dirty="0"/>
                  <a:t>1 </a:t>
                </a:r>
                <a:r>
                  <a:rPr lang="ko-KR" altLang="en-US" sz="1867" dirty="0"/>
                  <a:t>사이의 수를 반복하여 곱하게 됨</a:t>
                </a:r>
                <a:endParaRPr lang="en-US" altLang="ko-KR" sz="1867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/>
                  <a:t>Deep structure</a:t>
                </a:r>
                <a:r>
                  <a:rPr lang="ko-KR" altLang="en-US" sz="1867" dirty="0"/>
                  <a:t>의 경우 저층 </a:t>
                </a:r>
                <a:r>
                  <a:rPr lang="en-US" altLang="ko-KR" sz="1867" dirty="0"/>
                  <a:t>layer</a:t>
                </a:r>
                <a:r>
                  <a:rPr lang="ko-KR" altLang="en-US" sz="1867" dirty="0"/>
                  <a:t>의 </a:t>
                </a:r>
                <a:r>
                  <a:rPr lang="en-US" altLang="ko-KR" sz="1867" dirty="0"/>
                  <a:t>gradient</a:t>
                </a:r>
                <a:r>
                  <a:rPr lang="ko-KR" altLang="en-US" sz="1867" dirty="0"/>
                  <a:t>가 너무 작아져서 </a:t>
                </a:r>
                <a:r>
                  <a:rPr lang="en-US" altLang="ko-KR" sz="1867" dirty="0"/>
                  <a:t>parameter update</a:t>
                </a:r>
                <a:r>
                  <a:rPr lang="ko-KR" altLang="en-US" sz="1867" dirty="0"/>
                  <a:t>가 매우 느려짐</a:t>
                </a:r>
                <a:endParaRPr lang="en-US" altLang="ko-KR" sz="1867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4275" y="1777829"/>
                <a:ext cx="7923325" cy="4185803"/>
              </a:xfrm>
              <a:blipFill>
                <a:blip r:embed="rId3"/>
                <a:stretch>
                  <a:fillRect l="-539" r="-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384366" y="5112667"/>
            <a:ext cx="2718145" cy="1440000"/>
            <a:chOff x="1450617" y="3268833"/>
            <a:chExt cx="4387500" cy="270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617" y="3268833"/>
              <a:ext cx="4387500" cy="2700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615753" y="3378764"/>
                  <a:ext cx="1423213" cy="10576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867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1867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67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867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altLang="ko-KR" sz="186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753" y="3378764"/>
                  <a:ext cx="1423213" cy="10576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그룹 8"/>
          <p:cNvGrpSpPr/>
          <p:nvPr/>
        </p:nvGrpSpPr>
        <p:grpSpPr>
          <a:xfrm>
            <a:off x="4974001" y="5112667"/>
            <a:ext cx="2880000" cy="1440000"/>
            <a:chOff x="6191345" y="3268833"/>
            <a:chExt cx="4387500" cy="270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345" y="3268833"/>
              <a:ext cx="4387500" cy="2700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357522" y="3551889"/>
                  <a:ext cx="985650" cy="711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8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67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sech</m:t>
                            </m:r>
                          </m:e>
                          <m:sup>
                            <m:r>
                              <a:rPr lang="en-US" altLang="ko-KR" sz="18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8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8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7522" y="3551889"/>
                  <a:ext cx="985650" cy="711855"/>
                </a:xfrm>
                <a:prstGeom prst="rect">
                  <a:avLst/>
                </a:prstGeom>
                <a:blipFill>
                  <a:blip r:embed="rId7"/>
                  <a:stretch>
                    <a:fillRect r="-69811" b="-174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1265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4275" y="1777829"/>
                <a:ext cx="7494048" cy="418580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2133" dirty="0"/>
                  <a:t>NN</a:t>
                </a:r>
                <a:r>
                  <a:rPr lang="ko-KR" altLang="en-US" sz="2133" dirty="0"/>
                  <a:t>의 각 </a:t>
                </a:r>
                <a:r>
                  <a:rPr lang="en-US" altLang="ko-KR" sz="2133" dirty="0"/>
                  <a:t>layer</a:t>
                </a:r>
                <a:r>
                  <a:rPr lang="ko-KR" altLang="en-US" sz="2133" dirty="0"/>
                  <a:t>를 독립적으로 </a:t>
                </a:r>
                <a:r>
                  <a:rPr lang="en-US" altLang="ko-KR" sz="2133" dirty="0"/>
                  <a:t>Restricted Boltzmann Machine, </a:t>
                </a:r>
                <a:r>
                  <a:rPr lang="en-US" altLang="ko-KR" sz="2133" dirty="0" err="1"/>
                  <a:t>Denoising</a:t>
                </a:r>
                <a:r>
                  <a:rPr lang="en-US" altLang="ko-KR" sz="2133" dirty="0"/>
                  <a:t> Auto Encoder</a:t>
                </a:r>
                <a:r>
                  <a:rPr lang="ko-KR" altLang="en-US" sz="2133" dirty="0"/>
                  <a:t>와 같은  </a:t>
                </a:r>
                <a:r>
                  <a:rPr lang="en-US" altLang="ko-KR" sz="2133" dirty="0"/>
                  <a:t>unsupervised method</a:t>
                </a:r>
                <a:r>
                  <a:rPr lang="ko-KR" altLang="en-US" sz="2133" dirty="0"/>
                  <a:t>를 사용하여 </a:t>
                </a:r>
                <a:r>
                  <a:rPr lang="en-US" altLang="ko-KR" sz="2133" dirty="0"/>
                  <a:t>pre-training</a:t>
                </a:r>
                <a:r>
                  <a:rPr lang="ko-KR" altLang="en-US" sz="2133" dirty="0"/>
                  <a:t>한 후</a:t>
                </a:r>
                <a:r>
                  <a:rPr lang="en-US" altLang="ko-KR" sz="2133" dirty="0"/>
                  <a:t>, </a:t>
                </a:r>
                <a:r>
                  <a:rPr lang="ko-KR" altLang="en-US" sz="2133" dirty="0"/>
                  <a:t>전체 </a:t>
                </a:r>
                <a:r>
                  <a:rPr lang="en-US" altLang="ko-KR" sz="2133" dirty="0"/>
                  <a:t>NN</a:t>
                </a:r>
                <a:r>
                  <a:rPr lang="ko-KR" altLang="en-US" sz="2133" dirty="0"/>
                  <a:t>을 </a:t>
                </a:r>
                <a:r>
                  <a:rPr lang="en-US" altLang="ko-KR" sz="2133" dirty="0"/>
                  <a:t>supervised method</a:t>
                </a:r>
                <a:r>
                  <a:rPr lang="ko-KR" altLang="en-US" sz="2133" dirty="0"/>
                  <a:t>를 사용하여 훈련 </a:t>
                </a:r>
                <a:r>
                  <a:rPr lang="en-US" altLang="ko-KR" sz="2133" dirty="0"/>
                  <a:t>(e.g. Deep Belief Network (Hinton et al., 2006))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2133" dirty="0"/>
                  <a:t>Vanishing/exploding gradient effect</a:t>
                </a:r>
                <a:r>
                  <a:rPr lang="ko-KR" altLang="en-US" sz="2133" dirty="0"/>
                  <a:t>를 최소화할 수 있는 값으로 각 </a:t>
                </a:r>
                <a:r>
                  <a:rPr lang="en-US" altLang="ko-KR" sz="2133" dirty="0"/>
                  <a:t>layer</a:t>
                </a:r>
                <a:r>
                  <a:rPr lang="ko-KR" altLang="en-US" sz="2133" dirty="0"/>
                  <a:t>를 초기화</a:t>
                </a:r>
                <a:r>
                  <a:rPr lang="en-US" altLang="ko-KR" sz="2133" dirty="0"/>
                  <a:t> (e.g. Xavier initialization (</a:t>
                </a:r>
                <a:r>
                  <a:rPr lang="en-US" altLang="ko-KR" sz="2133" dirty="0" err="1"/>
                  <a:t>Glorot</a:t>
                </a:r>
                <a:r>
                  <a:rPr lang="en-US" altLang="ko-KR" sz="2133" dirty="0"/>
                  <a:t> et al., 2010))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ko-KR" altLang="en-US" sz="2133" dirty="0"/>
                  <a:t>더 빠른 하드웨어를 사용하여 </a:t>
                </a:r>
                <a:r>
                  <a:rPr lang="en-US" altLang="ko-KR" sz="2133" dirty="0"/>
                  <a:t>NN</a:t>
                </a:r>
                <a:r>
                  <a:rPr lang="ko-KR" altLang="en-US" sz="2133" dirty="0"/>
                  <a:t>을 많은 </a:t>
                </a:r>
                <a:r>
                  <a:rPr lang="en-US" altLang="ko-KR" sz="2133" dirty="0"/>
                  <a:t>epoch</a:t>
                </a:r>
                <a:r>
                  <a:rPr lang="ko-KR" altLang="en-US" sz="2133" dirty="0"/>
                  <a:t>동안 훈련</a:t>
                </a:r>
                <a:endParaRPr lang="en-US" altLang="ko-KR" sz="2133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133" dirty="0"/>
                  <a:t>가 </a:t>
                </a:r>
                <a:r>
                  <a:rPr lang="en-US" altLang="ko-KR" sz="2133" dirty="0"/>
                  <a:t>1</a:t>
                </a:r>
                <a:r>
                  <a:rPr lang="ko-KR" altLang="en-US" sz="2133" dirty="0"/>
                  <a:t>인 구간이 있는 </a:t>
                </a:r>
                <a:r>
                  <a:rPr lang="en-US" altLang="ko-KR" sz="2133" dirty="0"/>
                  <a:t>activation function </a:t>
                </a:r>
                <a:r>
                  <a:rPr lang="ko-KR" altLang="en-US" sz="2133" dirty="0"/>
                  <a:t>사용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4275" y="1777829"/>
                <a:ext cx="7494048" cy="4185803"/>
              </a:xfrm>
              <a:blipFill>
                <a:blip r:embed="rId3"/>
                <a:stretch>
                  <a:fillRect l="-814" r="-1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205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4273" y="1777829"/>
                <a:ext cx="7558643" cy="418580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/>
                  <a:t>Rectified Linear Unit(</a:t>
                </a:r>
                <a:r>
                  <a:rPr lang="en-US" altLang="ko-KR" sz="1867" dirty="0" err="1"/>
                  <a:t>ReLU</a:t>
                </a:r>
                <a:r>
                  <a:rPr lang="en-US" altLang="ko-KR" sz="1867" dirty="0"/>
                  <a:t>) (Nair et al., 2010)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dirty="0"/>
                  <a:t>    혹은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ko-KR" altLang="en-US" sz="1600" dirty="0"/>
                  <a:t>인 경우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sz="1600" dirty="0"/>
                  <a:t>이므로 </a:t>
                </a:r>
                <a:r>
                  <a:rPr lang="en-US" altLang="ko-KR" sz="1600" dirty="0"/>
                  <a:t>deep NN</a:t>
                </a:r>
                <a:r>
                  <a:rPr lang="ko-KR" altLang="en-US" sz="1600" dirty="0"/>
                  <a:t>의 저층 </a:t>
                </a:r>
                <a:r>
                  <a:rPr lang="en-US" altLang="ko-KR" sz="1600" dirty="0"/>
                  <a:t>layer</a:t>
                </a:r>
                <a:r>
                  <a:rPr lang="ko-KR" altLang="en-US" sz="1600" dirty="0"/>
                  <a:t>의 </a:t>
                </a:r>
                <a:r>
                  <a:rPr lang="en-US" altLang="ko-KR" sz="1600" dirty="0"/>
                  <a:t>gradient</a:t>
                </a:r>
                <a:r>
                  <a:rPr lang="ko-KR" altLang="en-US" sz="1600" dirty="0"/>
                  <a:t>를 계산할 때 </a:t>
                </a:r>
                <a:r>
                  <a:rPr lang="en-US" altLang="ko-KR" sz="1600" dirty="0"/>
                  <a:t>gradient</a:t>
                </a:r>
                <a:r>
                  <a:rPr lang="ko-KR" altLang="en-US" sz="1600" dirty="0"/>
                  <a:t>가 소실되거나 증폭되는 문제가 완화됨</a:t>
                </a:r>
                <a:endParaRPr lang="en-US" altLang="ko-KR" sz="16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 err="1"/>
                  <a:t>ReLU</a:t>
                </a:r>
                <a:r>
                  <a:rPr lang="ko-KR" altLang="en-US" sz="1867" dirty="0"/>
                  <a:t>의 단점</a:t>
                </a:r>
                <a:endParaRPr lang="en-US" altLang="ko-KR" sz="1867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ko-KR" altLang="en-US" sz="1600" dirty="0"/>
                  <a:t>인 경우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의 값과 상관 없이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sz="1600" dirty="0"/>
                  <a:t>므로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의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값이 무시됨</a:t>
                </a:r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ko-KR" altLang="en-US" sz="1600" dirty="0"/>
                  <a:t>인 경우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sz="1600" dirty="0"/>
                  <a:t>이므로 전체 </a:t>
                </a:r>
                <a:r>
                  <a:rPr lang="en-US" altLang="ko-KR" sz="1600" dirty="0"/>
                  <a:t>gradient</a:t>
                </a:r>
                <a:r>
                  <a:rPr lang="ko-KR" altLang="en-US" sz="1600" dirty="0"/>
                  <a:t>가 모두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이 됨</a:t>
                </a:r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4273" y="1777829"/>
                <a:ext cx="7558643" cy="4185803"/>
              </a:xfrm>
              <a:blipFill>
                <a:blip r:embed="rId3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Rectified Linear Units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78" y="4666850"/>
            <a:ext cx="2091445" cy="20158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0824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331" y="4715315"/>
            <a:ext cx="2249819" cy="21426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4275" y="1777829"/>
                <a:ext cx="6961155" cy="418580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/>
                  <a:t>Leaky </a:t>
                </a:r>
                <a:r>
                  <a:rPr lang="en-US" altLang="ko-KR" sz="1867" dirty="0" err="1"/>
                  <a:t>ReLU</a:t>
                </a:r>
                <a:r>
                  <a:rPr lang="en-US" altLang="ko-KR" sz="1867" dirty="0"/>
                  <a:t> (Maas et al., 2013)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0.01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dirty="0"/>
                  <a:t>  혹은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+0.01</m:t>
                    </m:r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sz="1600" dirty="0" err="1"/>
                  <a:t>ReLU</a:t>
                </a:r>
                <a:r>
                  <a:rPr lang="ko-KR" altLang="en-US" sz="1600" dirty="0"/>
                  <a:t>에서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sz="1600" dirty="0"/>
                  <a:t>인 부분에서 문제가 발생하므로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ko-KR" altLang="en-US" sz="1600" dirty="0"/>
                  <a:t>인 부분에 작은 경사를 둠</a:t>
                </a:r>
                <a:endParaRPr lang="en-US" altLang="ko-KR" sz="16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/>
                  <a:t>Parametric </a:t>
                </a:r>
                <a:r>
                  <a:rPr lang="en-US" altLang="ko-KR" sz="1867" dirty="0" err="1"/>
                  <a:t>ReLU</a:t>
                </a:r>
                <a:r>
                  <a:rPr lang="en-US" altLang="ko-KR" sz="1867" dirty="0"/>
                  <a:t> (He at al., 2015)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dirty="0"/>
                  <a:t> 혹은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6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⁡(0,</m:t>
                    </m:r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ko-KR" altLang="en-US" sz="1600" dirty="0"/>
                  <a:t>인 부분의 경사를 </a:t>
                </a:r>
                <a:r>
                  <a:rPr lang="en-US" altLang="ko-KR" sz="1600" dirty="0"/>
                  <a:t>trainable parameter</a:t>
                </a:r>
                <a:r>
                  <a:rPr lang="ko-KR" altLang="en-US" sz="1600" dirty="0"/>
                  <a:t>로 설정하여 </a:t>
                </a:r>
                <a:r>
                  <a:rPr lang="en-US" altLang="ko-KR" sz="1600" dirty="0"/>
                  <a:t>training data</a:t>
                </a:r>
                <a:r>
                  <a:rPr lang="ko-KR" altLang="en-US" sz="1600" dirty="0"/>
                  <a:t>에 맞게 </a:t>
                </a:r>
                <a:r>
                  <a:rPr lang="en-US" altLang="ko-KR" sz="1600" dirty="0"/>
                  <a:t>activation function</a:t>
                </a:r>
                <a:r>
                  <a:rPr lang="ko-KR" altLang="en-US" sz="1600" dirty="0"/>
                  <a:t>의 형태가 변하도록 함</a:t>
                </a:r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Channel-wise: layer</a:t>
                </a:r>
                <a:r>
                  <a:rPr lang="ko-KR" altLang="en-US" sz="1600" dirty="0"/>
                  <a:t>의 각 </a:t>
                </a:r>
                <a:r>
                  <a:rPr lang="en-US" altLang="ko-KR" sz="1600" dirty="0"/>
                  <a:t>node</a:t>
                </a:r>
                <a:r>
                  <a:rPr lang="ko-KR" altLang="en-US" sz="1600" dirty="0"/>
                  <a:t>별로 독립적인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/>
                  <a:t>값 사용</a:t>
                </a:r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Channel-shared: </a:t>
                </a:r>
                <a:r>
                  <a:rPr lang="ko-KR" altLang="en-US" sz="1600" dirty="0"/>
                  <a:t>동일한 </a:t>
                </a:r>
                <a:r>
                  <a:rPr lang="en-US" altLang="ko-KR" sz="1600" dirty="0"/>
                  <a:t>layer </a:t>
                </a:r>
                <a:r>
                  <a:rPr lang="ko-KR" altLang="en-US" sz="1600" dirty="0"/>
                  <a:t>내의 모든 </a:t>
                </a:r>
                <a:r>
                  <a:rPr lang="en-US" altLang="ko-KR" sz="1600" dirty="0"/>
                  <a:t>node</a:t>
                </a:r>
                <a:r>
                  <a:rPr lang="ko-KR" altLang="en-US" sz="1600" dirty="0"/>
                  <a:t>가 공통의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/>
                  <a:t>값 사용</a:t>
                </a:r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4275" y="1777829"/>
                <a:ext cx="6961155" cy="4185803"/>
              </a:xfrm>
              <a:blipFill>
                <a:blip r:embed="rId4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ko-KR" altLang="en-US" dirty="0"/>
              <a:t>의 변형</a:t>
            </a:r>
          </a:p>
        </p:txBody>
      </p:sp>
    </p:spTree>
    <p:extLst>
      <p:ext uri="{BB962C8B-B14F-4D97-AF65-F5344CB8AC3E}">
        <p14:creationId xmlns:p14="http://schemas.microsoft.com/office/powerpoint/2010/main" val="359862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630/1*qA_APGgbbh0QfRNsRyMaJg.png">
            <a:extLst>
              <a:ext uri="{FF2B5EF4-FFF2-40B4-BE49-F238E27FC236}">
                <a16:creationId xmlns="" xmlns:a16="http://schemas.microsoft.com/office/drawing/2014/main" id="{D97E6ADC-47B9-4837-BFFA-2ECDABEC9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111" y="3602131"/>
            <a:ext cx="5826330" cy="355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574A540-9488-409D-B4AF-6CDD9CA009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8061501" cy="2165609"/>
          </a:xfrm>
        </p:spPr>
        <p:txBody>
          <a:bodyPr anchor="t"/>
          <a:lstStyle/>
          <a:p>
            <a:r>
              <a:rPr lang="en-US" altLang="ko-KR" sz="2667" dirty="0"/>
              <a:t>Transforms input to output</a:t>
            </a:r>
          </a:p>
          <a:p>
            <a:r>
              <a:rPr lang="en-US" altLang="ko-KR" sz="2667" dirty="0"/>
              <a:t>NN is a “set of weights(parameters)”</a:t>
            </a:r>
          </a:p>
          <a:p>
            <a:r>
              <a:rPr lang="en-US" altLang="ko-KR" sz="2667" dirty="0"/>
              <a:t>Need to change the weights(train) to make it do what we want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E87F1DF-EB1C-4F1B-AF38-56531710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37AF118-7BF4-46EC-BAB0-02D60C8E3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1A76A550-A87E-4828-A369-893AA4335C29}"/>
              </a:ext>
            </a:extLst>
          </p:cNvPr>
          <p:cNvSpPr/>
          <p:nvPr/>
        </p:nvSpPr>
        <p:spPr>
          <a:xfrm>
            <a:off x="2736488" y="4176234"/>
            <a:ext cx="633726" cy="22332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BE81B9C7-3578-4551-B7E1-FCFB54A99C60}"/>
              </a:ext>
            </a:extLst>
          </p:cNvPr>
          <p:cNvSpPr/>
          <p:nvPr/>
        </p:nvSpPr>
        <p:spPr>
          <a:xfrm>
            <a:off x="3535681" y="4005943"/>
            <a:ext cx="3108960" cy="259685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C779F35-9FFC-4640-80FB-1D30225D3057}"/>
              </a:ext>
            </a:extLst>
          </p:cNvPr>
          <p:cNvSpPr txBox="1"/>
          <p:nvPr/>
        </p:nvSpPr>
        <p:spPr>
          <a:xfrm>
            <a:off x="943136" y="4462554"/>
            <a:ext cx="117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</a:pPr>
            <a:r>
              <a:rPr lang="en-US" altLang="ko-KR" sz="20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Inputs</a:t>
            </a:r>
            <a:endParaRPr lang="en-US" sz="20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9494D15-D5FF-45FD-8FF5-87F179B59507}"/>
              </a:ext>
            </a:extLst>
          </p:cNvPr>
          <p:cNvSpPr txBox="1"/>
          <p:nvPr/>
        </p:nvSpPr>
        <p:spPr>
          <a:xfrm>
            <a:off x="814275" y="5464375"/>
            <a:ext cx="1344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</a:pPr>
            <a:r>
              <a:rPr lang="en-US" sz="20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Weights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="" xmlns:a16="http://schemas.microsoft.com/office/drawing/2014/main" id="{D9166A12-DEF8-469E-B07A-6E29B71E3062}"/>
              </a:ext>
            </a:extLst>
          </p:cNvPr>
          <p:cNvCxnSpPr>
            <a:stCxn id="7" idx="3"/>
            <a:endCxn id="1026" idx="1"/>
          </p:cNvCxnSpPr>
          <p:nvPr/>
        </p:nvCxnSpPr>
        <p:spPr>
          <a:xfrm>
            <a:off x="2118793" y="4662609"/>
            <a:ext cx="528318" cy="715166"/>
          </a:xfrm>
          <a:prstGeom prst="curvedConnector3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="" xmlns:a16="http://schemas.microsoft.com/office/drawing/2014/main" id="{596D271C-830D-4433-9085-B44EC4C141F1}"/>
              </a:ext>
            </a:extLst>
          </p:cNvPr>
          <p:cNvCxnSpPr>
            <a:stCxn id="9" idx="2"/>
            <a:endCxn id="6" idx="2"/>
          </p:cNvCxnSpPr>
          <p:nvPr/>
        </p:nvCxnSpPr>
        <p:spPr>
          <a:xfrm rot="16200000" flipH="1">
            <a:off x="2919209" y="4431847"/>
            <a:ext cx="738315" cy="3603589"/>
          </a:xfrm>
          <a:prstGeom prst="curvedConnector3">
            <a:avLst>
              <a:gd name="adj1" fmla="val 130962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873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424468-86C8-4F76-82CA-4EE6FA6B9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Convolutional Neural Network Model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4442B65-FFF8-4E3E-8CDE-2BE15525E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95194AA-82F3-44C1-B5DC-C32A85AB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5" name="Shape 136">
            <a:extLst>
              <a:ext uri="{FF2B5EF4-FFF2-40B4-BE49-F238E27FC236}">
                <a16:creationId xmlns="" xmlns:a16="http://schemas.microsoft.com/office/drawing/2014/main" id="{85A3EA0E-1A0E-48A1-9DBD-B07E7039B44C}"/>
              </a:ext>
            </a:extLst>
          </p:cNvPr>
          <p:cNvSpPr/>
          <p:nvPr/>
        </p:nvSpPr>
        <p:spPr>
          <a:xfrm>
            <a:off x="4068207" y="2217809"/>
            <a:ext cx="1007583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3535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Convolution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C6FB708-0DB0-4D47-8359-D034D64B01C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</p:spPr>
        <p:txBody>
          <a:bodyPr/>
          <a:lstStyle/>
          <a:p>
            <a:pPr defTabSz="914377"/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77"/>
              <a:t>31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Picture 2" descr="http://deeplearning.stanford.edu/wiki/images/6/6c/Convolution_schematic.gif">
            <a:extLst>
              <a:ext uri="{FF2B5EF4-FFF2-40B4-BE49-F238E27FC236}">
                <a16:creationId xmlns="" xmlns:a16="http://schemas.microsoft.com/office/drawing/2014/main" id="{06A0E5C9-F605-4634-BA76-6B05AC06B8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93" y="1531315"/>
            <a:ext cx="5004304" cy="365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 21">
            <a:extLst>
              <a:ext uri="{FF2B5EF4-FFF2-40B4-BE49-F238E27FC236}">
                <a16:creationId xmlns="" xmlns:a16="http://schemas.microsoft.com/office/drawing/2014/main" id="{F764C354-8165-498B-A0F3-3717F0E5B478}"/>
              </a:ext>
            </a:extLst>
          </p:cNvPr>
          <p:cNvGraphicFramePr>
            <a:graphicFrameLocks noGrp="1"/>
          </p:cNvGraphicFramePr>
          <p:nvPr/>
        </p:nvGraphicFramePr>
        <p:xfrm>
          <a:off x="1599691" y="2449312"/>
          <a:ext cx="1346451" cy="1396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817">
                  <a:extLst>
                    <a:ext uri="{9D8B030D-6E8A-4147-A177-3AD203B41FA5}">
                      <a16:colId xmlns="" xmlns:a16="http://schemas.microsoft.com/office/drawing/2014/main" val="3950230306"/>
                    </a:ext>
                  </a:extLst>
                </a:gridCol>
                <a:gridCol w="448817">
                  <a:extLst>
                    <a:ext uri="{9D8B030D-6E8A-4147-A177-3AD203B41FA5}">
                      <a16:colId xmlns="" xmlns:a16="http://schemas.microsoft.com/office/drawing/2014/main" val="2380230721"/>
                    </a:ext>
                  </a:extLst>
                </a:gridCol>
                <a:gridCol w="448817">
                  <a:extLst>
                    <a:ext uri="{9D8B030D-6E8A-4147-A177-3AD203B41FA5}">
                      <a16:colId xmlns="" xmlns:a16="http://schemas.microsoft.com/office/drawing/2014/main" val="1802964610"/>
                    </a:ext>
                  </a:extLst>
                </a:gridCol>
              </a:tblGrid>
              <a:tr h="46552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46987567"/>
                  </a:ext>
                </a:extLst>
              </a:tr>
              <a:tr h="46552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6838040"/>
                  </a:ext>
                </a:extLst>
              </a:tr>
              <a:tr h="46552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7730149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3302337-600F-45BC-9FD5-D34062E74984}"/>
              </a:ext>
            </a:extLst>
          </p:cNvPr>
          <p:cNvSpPr txBox="1"/>
          <p:nvPr/>
        </p:nvSpPr>
        <p:spPr>
          <a:xfrm>
            <a:off x="3946203" y="4344575"/>
            <a:ext cx="1438656" cy="379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EDE083B-10FF-48AC-B355-60B1CC81542B}"/>
              </a:ext>
            </a:extLst>
          </p:cNvPr>
          <p:cNvSpPr txBox="1"/>
          <p:nvPr/>
        </p:nvSpPr>
        <p:spPr>
          <a:xfrm>
            <a:off x="5854121" y="4163623"/>
            <a:ext cx="2017648" cy="6669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Convolved Feature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410B308-B7A5-4DA4-A44E-F80D83F8F556}"/>
              </a:ext>
            </a:extLst>
          </p:cNvPr>
          <p:cNvSpPr txBox="1"/>
          <p:nvPr/>
        </p:nvSpPr>
        <p:spPr>
          <a:xfrm>
            <a:off x="1553588" y="4163623"/>
            <a:ext cx="1438656" cy="6669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Kernel</a:t>
            </a:r>
          </a:p>
          <a:p>
            <a:pPr algn="ctr"/>
            <a:r>
              <a:rPr lang="en-US" sz="18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(3x3)</a:t>
            </a:r>
          </a:p>
        </p:txBody>
      </p:sp>
      <p:sp>
        <p:nvSpPr>
          <p:cNvPr id="29" name="Shape 129">
            <a:extLst>
              <a:ext uri="{FF2B5EF4-FFF2-40B4-BE49-F238E27FC236}">
                <a16:creationId xmlns="" xmlns:a16="http://schemas.microsoft.com/office/drawing/2014/main" id="{3ECFF4E8-A9BB-4777-AF9E-8C1DD8C2C064}"/>
              </a:ext>
            </a:extLst>
          </p:cNvPr>
          <p:cNvSpPr txBox="1">
            <a:spLocks noGrp="1"/>
          </p:cNvSpPr>
          <p:nvPr>
            <p:ph sz="quarter" idx="13"/>
          </p:nvPr>
        </p:nvSpPr>
        <p:spPr>
          <a:xfrm>
            <a:off x="665617" y="4972500"/>
            <a:ext cx="7812767" cy="1362133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marL="761981" indent="-457189">
              <a:buFont typeface="Wingdings" panose="05000000000000000000" pitchFamily="2" charset="2"/>
              <a:buChar char="§"/>
            </a:pPr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Mainly used for image processing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61981" indent="-457189">
              <a:buFont typeface="Wingdings" panose="05000000000000000000" pitchFamily="2" charset="2"/>
              <a:buChar char="§"/>
            </a:pPr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Filter matrix value multiplied by the pixel value of the image.</a:t>
            </a:r>
            <a:endParaRPr lang="en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614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66" y="1798731"/>
            <a:ext cx="6691271" cy="3260539"/>
          </a:xfrm>
          <a:prstGeom prst="rect">
            <a:avLst/>
          </a:prstGeom>
        </p:spPr>
      </p:pic>
      <p:sp>
        <p:nvSpPr>
          <p:cNvPr id="5" name="Shape 129"/>
          <p:cNvSpPr txBox="1">
            <a:spLocks noGrp="1"/>
          </p:cNvSpPr>
          <p:nvPr>
            <p:ph sz="quarter" idx="13"/>
          </p:nvPr>
        </p:nvSpPr>
        <p:spPr>
          <a:xfrm>
            <a:off x="814275" y="5175315"/>
            <a:ext cx="7396852" cy="78848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85783" indent="-457189">
              <a:buFont typeface="Wingdings" panose="05000000000000000000" pitchFamily="2" charset="2"/>
              <a:buChar char="§"/>
            </a:pPr>
            <a:r>
              <a:rPr lang="en-US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Depending on the value of the filter, the image can have various effects.</a:t>
            </a:r>
            <a:endParaRPr lang="en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Convolution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50DA01F-2F9F-4264-87E6-A1FBC7DF58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7"/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77"/>
              <a:t>32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205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9"/>
          <p:cNvSpPr txBox="1">
            <a:spLocks noGrp="1"/>
          </p:cNvSpPr>
          <p:nvPr>
            <p:ph sz="quarter" idx="13"/>
          </p:nvPr>
        </p:nvSpPr>
        <p:spPr>
          <a:xfrm>
            <a:off x="814275" y="4302027"/>
            <a:ext cx="7396852" cy="138237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85783" indent="-457189">
              <a:buFont typeface="Wingdings" panose="05000000000000000000" pitchFamily="2" charset="2"/>
              <a:buChar char="§"/>
            </a:pPr>
            <a:r>
              <a:rPr lang="en-US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Reduce the size of the feature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783" indent="-457189">
              <a:buFont typeface="Wingdings" panose="05000000000000000000" pitchFamily="2" charset="2"/>
              <a:buChar char="§"/>
            </a:pPr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 most commonly used max pooling preserves only the maximum value of the values in the filter.</a:t>
            </a:r>
            <a:endParaRPr lang="en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F6291A7-936B-4872-898C-200FBC7DB7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7"/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77"/>
              <a:t>33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49" y="1769800"/>
            <a:ext cx="4964088" cy="23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76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29"/>
          <p:cNvSpPr txBox="1">
            <a:spLocks noGrp="1"/>
          </p:cNvSpPr>
          <p:nvPr>
            <p:ph sz="quarter" idx="13"/>
          </p:nvPr>
        </p:nvSpPr>
        <p:spPr>
          <a:xfrm>
            <a:off x="814275" y="4364610"/>
            <a:ext cx="7396852" cy="159919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09585" indent="-38099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Extract features through convolution and pooling</a:t>
            </a:r>
          </a:p>
          <a:p>
            <a:pPr marL="609585" indent="-38099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Generally hundreds to thousands of filters (kernels) are used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9585" indent="-38099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 has mainly been applied to image processing, but it is also applied to NLP task recently.</a:t>
            </a:r>
            <a:endParaRPr lang="en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en-US" dirty="0"/>
              <a:t>Convolutional Neural Network(CNN)</a:t>
            </a:r>
            <a:endParaRPr lang="e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D5857B9-9F2B-49E6-A9FD-B001D12B29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7"/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77"/>
              <a:t>34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17" y="2070075"/>
            <a:ext cx="8062569" cy="21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124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445123" cy="102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en-US" dirty="0"/>
              <a:t>Convolutional Neural Network(CNN)</a:t>
            </a:r>
            <a:endParaRPr lang="e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93F43C0-1A55-4CED-8774-45F0F8172F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7"/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77"/>
              <a:t>35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0" y="1809457"/>
            <a:ext cx="7968267" cy="41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1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424468-86C8-4F76-82CA-4EE6FA6B9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More Techniques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4442B65-FFF8-4E3E-8CDE-2BE15525E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25" y="5300599"/>
            <a:ext cx="4094400" cy="10464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ko-KR" dirty="0"/>
              <a:t>Early Stopping, Dropout, Training with Momentum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95194AA-82F3-44C1-B5DC-C32A85AB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 dirty="0"/>
          </a:p>
        </p:txBody>
      </p:sp>
      <p:sp>
        <p:nvSpPr>
          <p:cNvPr id="5" name="Shape 136">
            <a:extLst>
              <a:ext uri="{FF2B5EF4-FFF2-40B4-BE49-F238E27FC236}">
                <a16:creationId xmlns="" xmlns:a16="http://schemas.microsoft.com/office/drawing/2014/main" id="{85A3EA0E-1A0E-48A1-9DBD-B07E7039B44C}"/>
              </a:ext>
            </a:extLst>
          </p:cNvPr>
          <p:cNvSpPr/>
          <p:nvPr/>
        </p:nvSpPr>
        <p:spPr>
          <a:xfrm>
            <a:off x="4068207" y="2217809"/>
            <a:ext cx="1007583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6748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Under/Over Fitting and </a:t>
            </a:r>
            <a:br>
              <a:rPr lang="en-US" altLang="ko-KR" dirty="0"/>
            </a:br>
            <a:r>
              <a:rPr lang="en-US" altLang="ko-KR" dirty="0"/>
              <a:t>Model Complexity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Underfitting – model is too simple for the dataset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Overfitting – model is too complex for the dataset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10242" name="Picture 2" descr="Image result for overfitting">
            <a:extLst>
              <a:ext uri="{FF2B5EF4-FFF2-40B4-BE49-F238E27FC236}">
                <a16:creationId xmlns="" xmlns:a16="http://schemas.microsoft.com/office/drawing/2014/main" id="{AAFDC535-0791-46A1-8DA1-260D59D9F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560" y="3222269"/>
            <a:ext cx="6284145" cy="2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371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Under/Over Fitting and </a:t>
            </a:r>
            <a:br>
              <a:rPr lang="en-US" altLang="ko-KR" dirty="0"/>
            </a:br>
            <a:r>
              <a:rPr lang="en-US" altLang="ko-KR" dirty="0"/>
              <a:t>Model Complexity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Underfitting – model is too simple for the dataset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Overfitting – model is too complex for the dataset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11266" name="Picture 2" descr="Related image">
            <a:extLst>
              <a:ext uri="{FF2B5EF4-FFF2-40B4-BE49-F238E27FC236}">
                <a16:creationId xmlns="" xmlns:a16="http://schemas.microsoft.com/office/drawing/2014/main" id="{75F4C330-D92C-4894-9040-8ECA14E2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907101"/>
            <a:ext cx="58166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58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overfitting">
            <a:extLst>
              <a:ext uri="{FF2B5EF4-FFF2-40B4-BE49-F238E27FC236}">
                <a16:creationId xmlns="" xmlns:a16="http://schemas.microsoft.com/office/drawing/2014/main" id="{B56472F9-05E4-42B4-A6C2-8CB733DAB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6" y="3323488"/>
            <a:ext cx="5192829" cy="353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Under/Over Fitting and</a:t>
            </a:r>
            <a:br>
              <a:rPr lang="en-US" altLang="ko-KR" dirty="0"/>
            </a:br>
            <a:r>
              <a:rPr lang="en-US" altLang="ko-KR" dirty="0"/>
              <a:t>Training Iterations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Underfitting – model can improve from more training iterations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Overfitting – model is “memorizing” the dataset, instead of generalizing to it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</p:spTree>
    <p:extLst>
      <p:ext uri="{BB962C8B-B14F-4D97-AF65-F5344CB8AC3E}">
        <p14:creationId xmlns:p14="http://schemas.microsoft.com/office/powerpoint/2010/main" val="91076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574A540-9488-409D-B4AF-6CDD9CA009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30"/>
            <a:ext cx="8061501" cy="1028704"/>
          </a:xfrm>
        </p:spPr>
        <p:txBody>
          <a:bodyPr anchor="t"/>
          <a:lstStyle/>
          <a:p>
            <a:r>
              <a:rPr lang="en-US" altLang="ko-KR" sz="2667" dirty="0"/>
              <a:t>Very complex transformations (functions) can be approximated using NNs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E87F1DF-EB1C-4F1B-AF38-56531710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37AF118-7BF4-46EC-BAB0-02D60C8E3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EB74EFA-07E9-4668-B19B-966688E005A3}"/>
              </a:ext>
            </a:extLst>
          </p:cNvPr>
          <p:cNvGrpSpPr/>
          <p:nvPr/>
        </p:nvGrpSpPr>
        <p:grpSpPr>
          <a:xfrm>
            <a:off x="3808100" y="4676574"/>
            <a:ext cx="1540833" cy="1820164"/>
            <a:chOff x="1343023" y="1609725"/>
            <a:chExt cx="1628775" cy="1924049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F5F0D22B-3D15-4C72-9FD2-1214D9F8B230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1638300" y="1757363"/>
              <a:ext cx="371475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807AD408-60FD-4013-94F0-252DD5E392DE}"/>
                </a:ext>
              </a:extLst>
            </p:cNvPr>
            <p:cNvCxnSpPr>
              <a:stCxn id="29" idx="6"/>
              <a:endCxn id="34" idx="2"/>
            </p:cNvCxnSpPr>
            <p:nvPr/>
          </p:nvCxnSpPr>
          <p:spPr>
            <a:xfrm>
              <a:off x="1638300" y="2052638"/>
              <a:ext cx="371474" cy="24765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678DEEBF-2390-4DD6-AC45-A1DA9EDCB960}"/>
                </a:ext>
              </a:extLst>
            </p:cNvPr>
            <p:cNvCxnSpPr>
              <a:stCxn id="29" idx="6"/>
              <a:endCxn id="35" idx="2"/>
            </p:cNvCxnSpPr>
            <p:nvPr/>
          </p:nvCxnSpPr>
          <p:spPr>
            <a:xfrm>
              <a:off x="1638300" y="2052638"/>
              <a:ext cx="371474" cy="7905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74014CCA-BF17-404D-9C04-017ECFC69688}"/>
                </a:ext>
              </a:extLst>
            </p:cNvPr>
            <p:cNvCxnSpPr>
              <a:stCxn id="29" idx="6"/>
              <a:endCxn id="33" idx="2"/>
            </p:cNvCxnSpPr>
            <p:nvPr/>
          </p:nvCxnSpPr>
          <p:spPr>
            <a:xfrm>
              <a:off x="1638300" y="2052638"/>
              <a:ext cx="371475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432E117B-6A83-41D4-BA6A-AEF9DF83C9E0}"/>
                </a:ext>
              </a:extLst>
            </p:cNvPr>
            <p:cNvCxnSpPr>
              <a:stCxn id="30" idx="6"/>
              <a:endCxn id="32" idx="2"/>
            </p:cNvCxnSpPr>
            <p:nvPr/>
          </p:nvCxnSpPr>
          <p:spPr>
            <a:xfrm flipV="1">
              <a:off x="1638299" y="1757363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2E337934-64C3-451B-895E-1C83D8BD9FC6}"/>
                </a:ext>
              </a:extLst>
            </p:cNvPr>
            <p:cNvCxnSpPr>
              <a:stCxn id="30" idx="6"/>
              <a:endCxn id="34" idx="2"/>
            </p:cNvCxnSpPr>
            <p:nvPr/>
          </p:nvCxnSpPr>
          <p:spPr>
            <a:xfrm flipV="1">
              <a:off x="1638299" y="2300288"/>
              <a:ext cx="371475" cy="27146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1ABFD648-96A1-4BA0-8032-D6FF08D22D16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 flipV="1">
              <a:off x="1638298" y="2300288"/>
              <a:ext cx="371476" cy="79057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98A6D169-C76E-42AE-8AF9-EFA45796A315}"/>
                </a:ext>
              </a:extLst>
            </p:cNvPr>
            <p:cNvCxnSpPr>
              <a:stCxn id="30" idx="6"/>
              <a:endCxn id="35" idx="2"/>
            </p:cNvCxnSpPr>
            <p:nvPr/>
          </p:nvCxnSpPr>
          <p:spPr>
            <a:xfrm>
              <a:off x="1638299" y="2571750"/>
              <a:ext cx="371475" cy="27146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A7161787-0E46-4648-9856-E11934CFCFB5}"/>
                </a:ext>
              </a:extLst>
            </p:cNvPr>
            <p:cNvCxnSpPr>
              <a:stCxn id="30" idx="6"/>
              <a:endCxn id="33" idx="2"/>
            </p:cNvCxnSpPr>
            <p:nvPr/>
          </p:nvCxnSpPr>
          <p:spPr>
            <a:xfrm>
              <a:off x="1638299" y="2571750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A2762F4D-3A09-4668-BC62-CD168B327234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>
            <a:xfrm flipV="1">
              <a:off x="1638298" y="1757363"/>
              <a:ext cx="371477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3E9FC2B-FB68-45C4-AE0E-7938EAE054B9}"/>
                </a:ext>
              </a:extLst>
            </p:cNvPr>
            <p:cNvCxnSpPr>
              <a:stCxn id="31" idx="6"/>
              <a:endCxn id="35" idx="2"/>
            </p:cNvCxnSpPr>
            <p:nvPr/>
          </p:nvCxnSpPr>
          <p:spPr>
            <a:xfrm flipV="1">
              <a:off x="1638298" y="2843213"/>
              <a:ext cx="371476" cy="24764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E9AF3DFD-F356-4392-AABF-7268C514AC24}"/>
                </a:ext>
              </a:extLst>
            </p:cNvPr>
            <p:cNvCxnSpPr>
              <a:stCxn id="31" idx="6"/>
              <a:endCxn id="33" idx="2"/>
            </p:cNvCxnSpPr>
            <p:nvPr/>
          </p:nvCxnSpPr>
          <p:spPr>
            <a:xfrm>
              <a:off x="1638298" y="3090862"/>
              <a:ext cx="371477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6A21D744-F0FF-4B8A-A50E-9F2A9544DF1D}"/>
                </a:ext>
              </a:extLst>
            </p:cNvPr>
            <p:cNvCxnSpPr>
              <a:stCxn id="32" idx="6"/>
              <a:endCxn id="36" idx="2"/>
            </p:cNvCxnSpPr>
            <p:nvPr/>
          </p:nvCxnSpPr>
          <p:spPr>
            <a:xfrm>
              <a:off x="2305050" y="1757363"/>
              <a:ext cx="371472" cy="45958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3D8A5595-AF97-41D8-922C-B74D07A2F04F}"/>
                </a:ext>
              </a:extLst>
            </p:cNvPr>
            <p:cNvCxnSpPr>
              <a:stCxn id="32" idx="6"/>
              <a:endCxn id="37" idx="2"/>
            </p:cNvCxnSpPr>
            <p:nvPr/>
          </p:nvCxnSpPr>
          <p:spPr>
            <a:xfrm>
              <a:off x="2305050" y="1757363"/>
              <a:ext cx="371473" cy="116919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CBA91183-7B25-4BC7-AC42-15AD55A816C9}"/>
                </a:ext>
              </a:extLst>
            </p:cNvPr>
            <p:cNvCxnSpPr>
              <a:stCxn id="34" idx="6"/>
              <a:endCxn id="36" idx="2"/>
            </p:cNvCxnSpPr>
            <p:nvPr/>
          </p:nvCxnSpPr>
          <p:spPr>
            <a:xfrm flipV="1">
              <a:off x="2305049" y="2216946"/>
              <a:ext cx="371473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59538964-9A1E-4587-A604-765379C41465}"/>
                </a:ext>
              </a:extLst>
            </p:cNvPr>
            <p:cNvCxnSpPr>
              <a:stCxn id="34" idx="6"/>
              <a:endCxn id="37" idx="2"/>
            </p:cNvCxnSpPr>
            <p:nvPr/>
          </p:nvCxnSpPr>
          <p:spPr>
            <a:xfrm>
              <a:off x="2305049" y="2300288"/>
              <a:ext cx="371474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66221DF1-0397-4C37-AC7A-7DEE662A6728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2305049" y="2216946"/>
              <a:ext cx="371473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0AE7A2A4-DF84-4783-9A51-1DCAE1BC2451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>
              <a:off x="2305049" y="2843213"/>
              <a:ext cx="371474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282FC078-4FFF-46D3-B484-C79EFF062FE4}"/>
                </a:ext>
              </a:extLst>
            </p:cNvPr>
            <p:cNvCxnSpPr>
              <a:stCxn id="33" idx="6"/>
              <a:endCxn id="36" idx="2"/>
            </p:cNvCxnSpPr>
            <p:nvPr/>
          </p:nvCxnSpPr>
          <p:spPr>
            <a:xfrm flipV="1">
              <a:off x="2305050" y="2216946"/>
              <a:ext cx="371472" cy="1169191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05B54A37-88DA-4E74-98E2-2D38D1EA222B}"/>
                </a:ext>
              </a:extLst>
            </p:cNvPr>
            <p:cNvCxnSpPr>
              <a:stCxn id="33" idx="6"/>
              <a:endCxn id="37" idx="2"/>
            </p:cNvCxnSpPr>
            <p:nvPr/>
          </p:nvCxnSpPr>
          <p:spPr>
            <a:xfrm flipV="1">
              <a:off x="2305050" y="2926555"/>
              <a:ext cx="371473" cy="45958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18C0F59D-39B7-495D-83C3-232207D81314}"/>
                </a:ext>
              </a:extLst>
            </p:cNvPr>
            <p:cNvSpPr/>
            <p:nvPr/>
          </p:nvSpPr>
          <p:spPr>
            <a:xfrm>
              <a:off x="1343025" y="190500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650D7B0E-9E1B-46D8-B4B0-AFA27A4B90FA}"/>
                </a:ext>
              </a:extLst>
            </p:cNvPr>
            <p:cNvSpPr/>
            <p:nvPr/>
          </p:nvSpPr>
          <p:spPr>
            <a:xfrm>
              <a:off x="1343024" y="2424112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4AB6AAC5-ED02-4390-9B14-009003424020}"/>
                </a:ext>
              </a:extLst>
            </p:cNvPr>
            <p:cNvSpPr/>
            <p:nvPr/>
          </p:nvSpPr>
          <p:spPr>
            <a:xfrm>
              <a:off x="1343023" y="2943224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C15B9625-2858-4912-B8EB-9530835F571F}"/>
                </a:ext>
              </a:extLst>
            </p:cNvPr>
            <p:cNvSpPr/>
            <p:nvPr/>
          </p:nvSpPr>
          <p:spPr>
            <a:xfrm>
              <a:off x="2009775" y="160972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95CCC5EE-03BB-4448-91FA-AD89466BD03F}"/>
                </a:ext>
              </a:extLst>
            </p:cNvPr>
            <p:cNvSpPr/>
            <p:nvPr/>
          </p:nvSpPr>
          <p:spPr>
            <a:xfrm>
              <a:off x="2009775" y="3238499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4" name="Oval 33">
              <a:extLst>
                <a:ext uri="{FF2B5EF4-FFF2-40B4-BE49-F238E27FC236}">
                  <a16:creationId xmlns="" xmlns:a16="http://schemas.microsoft.com/office/drawing/2014/main" id="{83DA0122-EF89-4FC1-9DAC-B5B3F0918FE6}"/>
                </a:ext>
              </a:extLst>
            </p:cNvPr>
            <p:cNvSpPr/>
            <p:nvPr/>
          </p:nvSpPr>
          <p:spPr>
            <a:xfrm>
              <a:off x="2009774" y="215265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00F33082-1BAA-452E-A479-8391F4A8C593}"/>
                </a:ext>
              </a:extLst>
            </p:cNvPr>
            <p:cNvSpPr/>
            <p:nvPr/>
          </p:nvSpPr>
          <p:spPr>
            <a:xfrm>
              <a:off x="2009774" y="269557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FB07F145-295B-4B52-8621-BDCA1901F22C}"/>
                </a:ext>
              </a:extLst>
            </p:cNvPr>
            <p:cNvSpPr/>
            <p:nvPr/>
          </p:nvSpPr>
          <p:spPr>
            <a:xfrm>
              <a:off x="2676522" y="2069308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AAACFC0D-9ECB-458B-BD8D-2A44C303317D}"/>
                </a:ext>
              </a:extLst>
            </p:cNvPr>
            <p:cNvSpPr/>
            <p:nvPr/>
          </p:nvSpPr>
          <p:spPr>
            <a:xfrm>
              <a:off x="2676523" y="2778917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</p:grpSp>
      <p:pic>
        <p:nvPicPr>
          <p:cNvPr id="1032" name="Picture 8" descr="Related image">
            <a:extLst>
              <a:ext uri="{FF2B5EF4-FFF2-40B4-BE49-F238E27FC236}">
                <a16:creationId xmlns="" xmlns:a16="http://schemas.microsoft.com/office/drawing/2014/main" id="{72C5099D-15F6-4157-9715-93DCED7D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21" y="4773541"/>
            <a:ext cx="1460682" cy="162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="" xmlns:a16="http://schemas.microsoft.com/office/drawing/2014/main" id="{5609988C-4D6B-4402-86B7-B30F88E2C180}"/>
              </a:ext>
            </a:extLst>
          </p:cNvPr>
          <p:cNvSpPr/>
          <p:nvPr/>
        </p:nvSpPr>
        <p:spPr>
          <a:xfrm>
            <a:off x="3056395" y="5418830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2" name="Arrow: Right 41">
            <a:extLst>
              <a:ext uri="{FF2B5EF4-FFF2-40B4-BE49-F238E27FC236}">
                <a16:creationId xmlns="" xmlns:a16="http://schemas.microsoft.com/office/drawing/2014/main" id="{2A01A571-A9B2-4E25-935D-6C83DB0317C1}"/>
              </a:ext>
            </a:extLst>
          </p:cNvPr>
          <p:cNvSpPr/>
          <p:nvPr/>
        </p:nvSpPr>
        <p:spPr>
          <a:xfrm>
            <a:off x="5651987" y="5446989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6325767-A8E0-4765-8176-AE54BC081A4C}"/>
              </a:ext>
            </a:extLst>
          </p:cNvPr>
          <p:cNvSpPr txBox="1"/>
          <p:nvPr/>
        </p:nvSpPr>
        <p:spPr>
          <a:xfrm>
            <a:off x="6460507" y="5363430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Cat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A1F2595F-DA24-482A-A38E-883C1ED98D8C}"/>
              </a:ext>
            </a:extLst>
          </p:cNvPr>
          <p:cNvGrpSpPr/>
          <p:nvPr/>
        </p:nvGrpSpPr>
        <p:grpSpPr>
          <a:xfrm>
            <a:off x="3808100" y="2761524"/>
            <a:ext cx="1540833" cy="1820164"/>
            <a:chOff x="1343023" y="1609725"/>
            <a:chExt cx="1628775" cy="192404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10BC6EFB-63BC-4FA0-BC57-282332E60CAF}"/>
                </a:ext>
              </a:extLst>
            </p:cNvPr>
            <p:cNvCxnSpPr>
              <a:cxnSpLocks/>
              <a:stCxn id="62" idx="6"/>
              <a:endCxn id="65" idx="2"/>
            </p:cNvCxnSpPr>
            <p:nvPr/>
          </p:nvCxnSpPr>
          <p:spPr>
            <a:xfrm flipV="1">
              <a:off x="1638300" y="1757363"/>
              <a:ext cx="371475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915D5429-A5F6-4D35-91C1-2C4116EF3843}"/>
                </a:ext>
              </a:extLst>
            </p:cNvPr>
            <p:cNvCxnSpPr>
              <a:stCxn id="62" idx="6"/>
              <a:endCxn id="67" idx="2"/>
            </p:cNvCxnSpPr>
            <p:nvPr/>
          </p:nvCxnSpPr>
          <p:spPr>
            <a:xfrm>
              <a:off x="1638300" y="2052638"/>
              <a:ext cx="371474" cy="24765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BD2BC788-F84A-4F12-BDE0-D0F89CE19CF6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>
              <a:off x="1638300" y="2052638"/>
              <a:ext cx="371474" cy="7905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A111B522-17F2-4ED1-AE1F-55C1A2563BF3}"/>
                </a:ext>
              </a:extLst>
            </p:cNvPr>
            <p:cNvCxnSpPr>
              <a:stCxn id="62" idx="6"/>
              <a:endCxn id="66" idx="2"/>
            </p:cNvCxnSpPr>
            <p:nvPr/>
          </p:nvCxnSpPr>
          <p:spPr>
            <a:xfrm>
              <a:off x="1638300" y="2052638"/>
              <a:ext cx="371475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01B49548-130D-4DA9-9A75-25805408AE04}"/>
                </a:ext>
              </a:extLst>
            </p:cNvPr>
            <p:cNvCxnSpPr>
              <a:stCxn id="63" idx="6"/>
              <a:endCxn id="65" idx="2"/>
            </p:cNvCxnSpPr>
            <p:nvPr/>
          </p:nvCxnSpPr>
          <p:spPr>
            <a:xfrm flipV="1">
              <a:off x="1638299" y="1757363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178E7A46-7A0D-4F9A-B16F-83B0A4C6EC1E}"/>
                </a:ext>
              </a:extLst>
            </p:cNvPr>
            <p:cNvCxnSpPr>
              <a:stCxn id="63" idx="6"/>
              <a:endCxn id="67" idx="2"/>
            </p:cNvCxnSpPr>
            <p:nvPr/>
          </p:nvCxnSpPr>
          <p:spPr>
            <a:xfrm flipV="1">
              <a:off x="1638299" y="2300288"/>
              <a:ext cx="371475" cy="27146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02047AFB-EC0E-4597-9B71-5D7FC3C3853E}"/>
                </a:ext>
              </a:extLst>
            </p:cNvPr>
            <p:cNvCxnSpPr>
              <a:stCxn id="64" idx="6"/>
              <a:endCxn id="67" idx="2"/>
            </p:cNvCxnSpPr>
            <p:nvPr/>
          </p:nvCxnSpPr>
          <p:spPr>
            <a:xfrm flipV="1">
              <a:off x="1638298" y="2300288"/>
              <a:ext cx="371476" cy="79057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F8B8ADB4-016E-40C2-8485-EA5693A36BE4}"/>
                </a:ext>
              </a:extLst>
            </p:cNvPr>
            <p:cNvCxnSpPr>
              <a:stCxn id="63" idx="6"/>
              <a:endCxn id="68" idx="2"/>
            </p:cNvCxnSpPr>
            <p:nvPr/>
          </p:nvCxnSpPr>
          <p:spPr>
            <a:xfrm>
              <a:off x="1638299" y="2571750"/>
              <a:ext cx="371475" cy="27146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5ADDA7C2-6712-4954-B698-9DAD6CEA6501}"/>
                </a:ext>
              </a:extLst>
            </p:cNvPr>
            <p:cNvCxnSpPr>
              <a:stCxn id="63" idx="6"/>
              <a:endCxn id="66" idx="2"/>
            </p:cNvCxnSpPr>
            <p:nvPr/>
          </p:nvCxnSpPr>
          <p:spPr>
            <a:xfrm>
              <a:off x="1638299" y="2571750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BCE006F0-8FEE-4839-BAB0-2DAED86AF85F}"/>
                </a:ext>
              </a:extLst>
            </p:cNvPr>
            <p:cNvCxnSpPr>
              <a:stCxn id="64" idx="6"/>
              <a:endCxn id="65" idx="2"/>
            </p:cNvCxnSpPr>
            <p:nvPr/>
          </p:nvCxnSpPr>
          <p:spPr>
            <a:xfrm flipV="1">
              <a:off x="1638298" y="1757363"/>
              <a:ext cx="371477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58F9D38-B703-49D5-AAA1-72666E5DC495}"/>
                </a:ext>
              </a:extLst>
            </p:cNvPr>
            <p:cNvCxnSpPr>
              <a:stCxn id="64" idx="6"/>
              <a:endCxn id="68" idx="2"/>
            </p:cNvCxnSpPr>
            <p:nvPr/>
          </p:nvCxnSpPr>
          <p:spPr>
            <a:xfrm flipV="1">
              <a:off x="1638298" y="2843213"/>
              <a:ext cx="371476" cy="24764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C9B4E418-B2A3-4170-BEC3-C745BE826E8E}"/>
                </a:ext>
              </a:extLst>
            </p:cNvPr>
            <p:cNvCxnSpPr>
              <a:stCxn id="64" idx="6"/>
              <a:endCxn id="66" idx="2"/>
            </p:cNvCxnSpPr>
            <p:nvPr/>
          </p:nvCxnSpPr>
          <p:spPr>
            <a:xfrm>
              <a:off x="1638298" y="3090862"/>
              <a:ext cx="371477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3119B5D9-FEDE-4D08-8F4A-7EE1D41AD637}"/>
                </a:ext>
              </a:extLst>
            </p:cNvPr>
            <p:cNvCxnSpPr>
              <a:stCxn id="65" idx="6"/>
              <a:endCxn id="69" idx="2"/>
            </p:cNvCxnSpPr>
            <p:nvPr/>
          </p:nvCxnSpPr>
          <p:spPr>
            <a:xfrm>
              <a:off x="2305050" y="1757363"/>
              <a:ext cx="371472" cy="45958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95F5EEB8-1BB7-412C-8944-F706518283FB}"/>
                </a:ext>
              </a:extLst>
            </p:cNvPr>
            <p:cNvCxnSpPr>
              <a:stCxn id="65" idx="6"/>
              <a:endCxn id="70" idx="2"/>
            </p:cNvCxnSpPr>
            <p:nvPr/>
          </p:nvCxnSpPr>
          <p:spPr>
            <a:xfrm>
              <a:off x="2305050" y="1757363"/>
              <a:ext cx="371473" cy="116919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B0B49957-0FC3-49C2-AAC2-CB570A684F5A}"/>
                </a:ext>
              </a:extLst>
            </p:cNvPr>
            <p:cNvCxnSpPr>
              <a:stCxn id="67" idx="6"/>
              <a:endCxn id="69" idx="2"/>
            </p:cNvCxnSpPr>
            <p:nvPr/>
          </p:nvCxnSpPr>
          <p:spPr>
            <a:xfrm flipV="1">
              <a:off x="2305049" y="2216946"/>
              <a:ext cx="371473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35E506C4-532E-4A37-9A04-B5E3E8EE31E3}"/>
                </a:ext>
              </a:extLst>
            </p:cNvPr>
            <p:cNvCxnSpPr>
              <a:stCxn id="67" idx="6"/>
              <a:endCxn id="70" idx="2"/>
            </p:cNvCxnSpPr>
            <p:nvPr/>
          </p:nvCxnSpPr>
          <p:spPr>
            <a:xfrm>
              <a:off x="2305049" y="2300288"/>
              <a:ext cx="371474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84B8E2DB-9A28-468C-ACCB-763DE3E19C7C}"/>
                </a:ext>
              </a:extLst>
            </p:cNvPr>
            <p:cNvCxnSpPr>
              <a:stCxn id="68" idx="6"/>
              <a:endCxn id="69" idx="2"/>
            </p:cNvCxnSpPr>
            <p:nvPr/>
          </p:nvCxnSpPr>
          <p:spPr>
            <a:xfrm flipV="1">
              <a:off x="2305049" y="2216946"/>
              <a:ext cx="371473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E595EA27-A40E-4D32-B5B7-CCDF2A6E6594}"/>
                </a:ext>
              </a:extLst>
            </p:cNvPr>
            <p:cNvCxnSpPr>
              <a:stCxn id="68" idx="6"/>
              <a:endCxn id="70" idx="2"/>
            </p:cNvCxnSpPr>
            <p:nvPr/>
          </p:nvCxnSpPr>
          <p:spPr>
            <a:xfrm>
              <a:off x="2305049" y="2843213"/>
              <a:ext cx="371474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0EB236C7-51B6-42C5-9C86-BDF405D3BAD8}"/>
                </a:ext>
              </a:extLst>
            </p:cNvPr>
            <p:cNvCxnSpPr>
              <a:stCxn id="66" idx="6"/>
              <a:endCxn id="69" idx="2"/>
            </p:cNvCxnSpPr>
            <p:nvPr/>
          </p:nvCxnSpPr>
          <p:spPr>
            <a:xfrm flipV="1">
              <a:off x="2305050" y="2216946"/>
              <a:ext cx="371472" cy="1169191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C70AB3D5-F134-4D3B-9808-4CC5AC8DA4E2}"/>
                </a:ext>
              </a:extLst>
            </p:cNvPr>
            <p:cNvCxnSpPr>
              <a:stCxn id="66" idx="6"/>
              <a:endCxn id="70" idx="2"/>
            </p:cNvCxnSpPr>
            <p:nvPr/>
          </p:nvCxnSpPr>
          <p:spPr>
            <a:xfrm flipV="1">
              <a:off x="2305050" y="2926555"/>
              <a:ext cx="371473" cy="45958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A581FFEF-169C-49D8-830B-A19619E63889}"/>
                </a:ext>
              </a:extLst>
            </p:cNvPr>
            <p:cNvSpPr/>
            <p:nvPr/>
          </p:nvSpPr>
          <p:spPr>
            <a:xfrm>
              <a:off x="1343025" y="190500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3" name="Oval 62">
              <a:extLst>
                <a:ext uri="{FF2B5EF4-FFF2-40B4-BE49-F238E27FC236}">
                  <a16:creationId xmlns="" xmlns:a16="http://schemas.microsoft.com/office/drawing/2014/main" id="{0F1DA2E6-5775-42BD-8026-735C0C5FADE4}"/>
                </a:ext>
              </a:extLst>
            </p:cNvPr>
            <p:cNvSpPr/>
            <p:nvPr/>
          </p:nvSpPr>
          <p:spPr>
            <a:xfrm>
              <a:off x="1343024" y="2424112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C10E3CF1-98DD-4CD7-BA2C-8920948EF47C}"/>
                </a:ext>
              </a:extLst>
            </p:cNvPr>
            <p:cNvSpPr/>
            <p:nvPr/>
          </p:nvSpPr>
          <p:spPr>
            <a:xfrm>
              <a:off x="1343023" y="2943224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5" name="Oval 64">
              <a:extLst>
                <a:ext uri="{FF2B5EF4-FFF2-40B4-BE49-F238E27FC236}">
                  <a16:creationId xmlns="" xmlns:a16="http://schemas.microsoft.com/office/drawing/2014/main" id="{CC69E676-3CEC-453C-8701-9C7F3CC8457E}"/>
                </a:ext>
              </a:extLst>
            </p:cNvPr>
            <p:cNvSpPr/>
            <p:nvPr/>
          </p:nvSpPr>
          <p:spPr>
            <a:xfrm>
              <a:off x="2009775" y="160972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6" name="Oval 65">
              <a:extLst>
                <a:ext uri="{FF2B5EF4-FFF2-40B4-BE49-F238E27FC236}">
                  <a16:creationId xmlns="" xmlns:a16="http://schemas.microsoft.com/office/drawing/2014/main" id="{0A95AC0C-98B4-4CC4-B8E6-7586A1CB669F}"/>
                </a:ext>
              </a:extLst>
            </p:cNvPr>
            <p:cNvSpPr/>
            <p:nvPr/>
          </p:nvSpPr>
          <p:spPr>
            <a:xfrm>
              <a:off x="2009775" y="3238499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E15C57B4-BBC1-4111-ABC7-6AC25E57D1C9}"/>
                </a:ext>
              </a:extLst>
            </p:cNvPr>
            <p:cNvSpPr/>
            <p:nvPr/>
          </p:nvSpPr>
          <p:spPr>
            <a:xfrm>
              <a:off x="2009774" y="215265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E520E191-F2F1-40AA-8294-3B6C8024F7FB}"/>
                </a:ext>
              </a:extLst>
            </p:cNvPr>
            <p:cNvSpPr/>
            <p:nvPr/>
          </p:nvSpPr>
          <p:spPr>
            <a:xfrm>
              <a:off x="2009774" y="269557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31D7436F-2A8F-4EAD-8337-24F518845419}"/>
                </a:ext>
              </a:extLst>
            </p:cNvPr>
            <p:cNvSpPr/>
            <p:nvPr/>
          </p:nvSpPr>
          <p:spPr>
            <a:xfrm>
              <a:off x="2676522" y="2069308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5557A117-77EE-4408-8313-CAB8EEA7759B}"/>
                </a:ext>
              </a:extLst>
            </p:cNvPr>
            <p:cNvSpPr/>
            <p:nvPr/>
          </p:nvSpPr>
          <p:spPr>
            <a:xfrm>
              <a:off x="2676523" y="2778917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</p:grpSp>
      <p:sp>
        <p:nvSpPr>
          <p:cNvPr id="72" name="Arrow: Right 71">
            <a:extLst>
              <a:ext uri="{FF2B5EF4-FFF2-40B4-BE49-F238E27FC236}">
                <a16:creationId xmlns="" xmlns:a16="http://schemas.microsoft.com/office/drawing/2014/main" id="{8E340708-1DBE-4E59-9ADA-3F467F5DD970}"/>
              </a:ext>
            </a:extLst>
          </p:cNvPr>
          <p:cNvSpPr/>
          <p:nvPr/>
        </p:nvSpPr>
        <p:spPr>
          <a:xfrm>
            <a:off x="3056395" y="3503780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73" name="Arrow: Right 72">
            <a:extLst>
              <a:ext uri="{FF2B5EF4-FFF2-40B4-BE49-F238E27FC236}">
                <a16:creationId xmlns="" xmlns:a16="http://schemas.microsoft.com/office/drawing/2014/main" id="{5392A1F3-F9B9-43CD-B730-98576F09FD7D}"/>
              </a:ext>
            </a:extLst>
          </p:cNvPr>
          <p:cNvSpPr/>
          <p:nvPr/>
        </p:nvSpPr>
        <p:spPr>
          <a:xfrm>
            <a:off x="5651987" y="3531939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4DD68CB-683A-49F4-BEC7-5205A28E71A9}"/>
              </a:ext>
            </a:extLst>
          </p:cNvPr>
          <p:cNvSpPr txBox="1"/>
          <p:nvPr/>
        </p:nvSpPr>
        <p:spPr>
          <a:xfrm>
            <a:off x="1514434" y="3361323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Cat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5" name="Picture 8" descr="Related image">
            <a:extLst>
              <a:ext uri="{FF2B5EF4-FFF2-40B4-BE49-F238E27FC236}">
                <a16:creationId xmlns="" xmlns:a16="http://schemas.microsoft.com/office/drawing/2014/main" id="{AE397CFD-3BFA-47ED-AC2B-0A6168EC6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94" y="2885744"/>
            <a:ext cx="1460682" cy="162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16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overfitting">
            <a:extLst>
              <a:ext uri="{FF2B5EF4-FFF2-40B4-BE49-F238E27FC236}">
                <a16:creationId xmlns="" xmlns:a16="http://schemas.microsoft.com/office/drawing/2014/main" id="{B56472F9-05E4-42B4-A6C2-8CB733DAB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6" y="3323488"/>
            <a:ext cx="5192829" cy="353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Early Stopping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Monitor the test/validation error, and stop training when test/validation error starts to increase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</p:spTree>
    <p:extLst>
      <p:ext uri="{BB962C8B-B14F-4D97-AF65-F5344CB8AC3E}">
        <p14:creationId xmlns:p14="http://schemas.microsoft.com/office/powerpoint/2010/main" val="2126900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A Simple Way to Prevent Neural Networks from Overfitting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Randomly dropout (i.e. set to zero) nodes of a network</a:t>
            </a:r>
          </a:p>
          <a:p>
            <a:pPr lvl="1">
              <a:spcAft>
                <a:spcPts val="0"/>
              </a:spcAft>
            </a:pPr>
            <a:r>
              <a:rPr lang="en-US" altLang="ko-KR" sz="1867" dirty="0"/>
              <a:t>Reduces the model complexity</a:t>
            </a:r>
          </a:p>
          <a:p>
            <a:pPr lvl="1">
              <a:spcAft>
                <a:spcPts val="0"/>
              </a:spcAft>
            </a:pPr>
            <a:r>
              <a:rPr lang="en-US" altLang="ko-KR" sz="1867" dirty="0"/>
              <a:t>Ensemble of possible models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73E47DA-6182-4223-A91A-A95028520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362" y="4269770"/>
            <a:ext cx="4846132" cy="25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35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with Momentum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Vanilla gradient descent is slow and can settle in saddle points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Solution - gradient descent with momentum</a:t>
            </a:r>
            <a:endParaRPr lang="en-US" altLang="ko-KR" sz="1867" dirty="0"/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dirty="0"/>
          </a:p>
        </p:txBody>
      </p:sp>
      <p:pic>
        <p:nvPicPr>
          <p:cNvPr id="14338" name="Picture 2" descr="http://ruder.io/content/images/2016/09/contours_evaluation_optimizers.gif">
            <a:extLst>
              <a:ext uri="{FF2B5EF4-FFF2-40B4-BE49-F238E27FC236}">
                <a16:creationId xmlns="" xmlns:a16="http://schemas.microsoft.com/office/drawing/2014/main" id="{F177ABF8-A013-4D45-B7B3-E422B079B6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41" y="3429000"/>
            <a:ext cx="3968000" cy="30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ruder.io/content/images/2016/09/saddle_point_evaluation_optimizers.gif">
            <a:extLst>
              <a:ext uri="{FF2B5EF4-FFF2-40B4-BE49-F238E27FC236}">
                <a16:creationId xmlns="" xmlns:a16="http://schemas.microsoft.com/office/drawing/2014/main" id="{9BAFD957-BEF6-4D49-9886-059D7A7900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44" y="3429000"/>
            <a:ext cx="3968000" cy="30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442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sldNum" idx="12"/>
          </p:nvPr>
        </p:nvSpPr>
        <p:spPr>
          <a:xfrm>
            <a:off x="7651867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 lang="en" dirty="0"/>
          </a:p>
        </p:txBody>
      </p:sp>
      <p:sp>
        <p:nvSpPr>
          <p:cNvPr id="503" name="Shape 503"/>
          <p:cNvSpPr txBox="1">
            <a:spLocks noGrp="1"/>
          </p:cNvSpPr>
          <p:nvPr>
            <p:ph type="ctrTitle" idx="4294967295"/>
          </p:nvPr>
        </p:nvSpPr>
        <p:spPr>
          <a:xfrm>
            <a:off x="1452880" y="3221567"/>
            <a:ext cx="6595533" cy="115993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" sz="6000" dirty="0">
                <a:solidFill>
                  <a:srgbClr val="FF98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THANKS!</a:t>
            </a:r>
          </a:p>
        </p:txBody>
      </p:sp>
      <p:sp>
        <p:nvSpPr>
          <p:cNvPr id="504" name="Shape 504"/>
          <p:cNvSpPr txBox="1">
            <a:spLocks noGrp="1"/>
          </p:cNvSpPr>
          <p:nvPr>
            <p:ph type="subTitle" idx="4294967295"/>
          </p:nvPr>
        </p:nvSpPr>
        <p:spPr>
          <a:xfrm>
            <a:off x="1452880" y="4087285"/>
            <a:ext cx="6595533" cy="134196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Any questions?</a:t>
            </a:r>
          </a:p>
        </p:txBody>
      </p:sp>
      <p:grpSp>
        <p:nvGrpSpPr>
          <p:cNvPr id="505" name="Shape 505"/>
          <p:cNvGrpSpPr/>
          <p:nvPr/>
        </p:nvGrpSpPr>
        <p:grpSpPr>
          <a:xfrm>
            <a:off x="3996211" y="1824069"/>
            <a:ext cx="1197664" cy="1126777"/>
            <a:chOff x="5972700" y="2330200"/>
            <a:chExt cx="411625" cy="387275"/>
          </a:xfrm>
        </p:grpSpPr>
        <p:sp>
          <p:nvSpPr>
            <p:cNvPr id="506" name="Shape 50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79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574A540-9488-409D-B4AF-6CDD9CA009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6132565" cy="1359579"/>
          </a:xfrm>
        </p:spPr>
        <p:txBody>
          <a:bodyPr anchor="t"/>
          <a:lstStyle/>
          <a:p>
            <a:r>
              <a:rPr lang="en-US" altLang="ko-KR" sz="2667" dirty="0"/>
              <a:t>With loss and gradient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E87F1DF-EB1C-4F1B-AF38-56531710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Train a NN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37AF118-7BF4-46EC-BAB0-02D60C8E3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EB74EFA-07E9-4668-B19B-966688E005A3}"/>
              </a:ext>
            </a:extLst>
          </p:cNvPr>
          <p:cNvGrpSpPr/>
          <p:nvPr/>
        </p:nvGrpSpPr>
        <p:grpSpPr>
          <a:xfrm>
            <a:off x="3326890" y="3176485"/>
            <a:ext cx="1540833" cy="1820164"/>
            <a:chOff x="1343023" y="1609725"/>
            <a:chExt cx="1628775" cy="1924049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F5F0D22B-3D15-4C72-9FD2-1214D9F8B230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1638300" y="1757363"/>
              <a:ext cx="371475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807AD408-60FD-4013-94F0-252DD5E392DE}"/>
                </a:ext>
              </a:extLst>
            </p:cNvPr>
            <p:cNvCxnSpPr>
              <a:stCxn id="29" idx="6"/>
              <a:endCxn id="34" idx="2"/>
            </p:cNvCxnSpPr>
            <p:nvPr/>
          </p:nvCxnSpPr>
          <p:spPr>
            <a:xfrm>
              <a:off x="1638300" y="2052638"/>
              <a:ext cx="371474" cy="24765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678DEEBF-2390-4DD6-AC45-A1DA9EDCB960}"/>
                </a:ext>
              </a:extLst>
            </p:cNvPr>
            <p:cNvCxnSpPr>
              <a:stCxn id="29" idx="6"/>
              <a:endCxn id="35" idx="2"/>
            </p:cNvCxnSpPr>
            <p:nvPr/>
          </p:nvCxnSpPr>
          <p:spPr>
            <a:xfrm>
              <a:off x="1638300" y="2052638"/>
              <a:ext cx="371474" cy="7905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74014CCA-BF17-404D-9C04-017ECFC69688}"/>
                </a:ext>
              </a:extLst>
            </p:cNvPr>
            <p:cNvCxnSpPr>
              <a:stCxn id="29" idx="6"/>
              <a:endCxn id="33" idx="2"/>
            </p:cNvCxnSpPr>
            <p:nvPr/>
          </p:nvCxnSpPr>
          <p:spPr>
            <a:xfrm>
              <a:off x="1638300" y="2052638"/>
              <a:ext cx="371475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432E117B-6A83-41D4-BA6A-AEF9DF83C9E0}"/>
                </a:ext>
              </a:extLst>
            </p:cNvPr>
            <p:cNvCxnSpPr>
              <a:stCxn id="30" idx="6"/>
              <a:endCxn id="32" idx="2"/>
            </p:cNvCxnSpPr>
            <p:nvPr/>
          </p:nvCxnSpPr>
          <p:spPr>
            <a:xfrm flipV="1">
              <a:off x="1638299" y="1757363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2E337934-64C3-451B-895E-1C83D8BD9FC6}"/>
                </a:ext>
              </a:extLst>
            </p:cNvPr>
            <p:cNvCxnSpPr>
              <a:stCxn id="30" idx="6"/>
              <a:endCxn id="34" idx="2"/>
            </p:cNvCxnSpPr>
            <p:nvPr/>
          </p:nvCxnSpPr>
          <p:spPr>
            <a:xfrm flipV="1">
              <a:off x="1638299" y="2300288"/>
              <a:ext cx="371475" cy="27146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1ABFD648-96A1-4BA0-8032-D6FF08D22D16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 flipV="1">
              <a:off x="1638298" y="2300288"/>
              <a:ext cx="371476" cy="79057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98A6D169-C76E-42AE-8AF9-EFA45796A315}"/>
                </a:ext>
              </a:extLst>
            </p:cNvPr>
            <p:cNvCxnSpPr>
              <a:stCxn id="30" idx="6"/>
              <a:endCxn id="35" idx="2"/>
            </p:cNvCxnSpPr>
            <p:nvPr/>
          </p:nvCxnSpPr>
          <p:spPr>
            <a:xfrm>
              <a:off x="1638299" y="2571750"/>
              <a:ext cx="371475" cy="27146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A7161787-0E46-4648-9856-E11934CFCFB5}"/>
                </a:ext>
              </a:extLst>
            </p:cNvPr>
            <p:cNvCxnSpPr>
              <a:stCxn id="30" idx="6"/>
              <a:endCxn id="33" idx="2"/>
            </p:cNvCxnSpPr>
            <p:nvPr/>
          </p:nvCxnSpPr>
          <p:spPr>
            <a:xfrm>
              <a:off x="1638299" y="2571750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A2762F4D-3A09-4668-BC62-CD168B327234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>
            <a:xfrm flipV="1">
              <a:off x="1638298" y="1757363"/>
              <a:ext cx="371477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3E9FC2B-FB68-45C4-AE0E-7938EAE054B9}"/>
                </a:ext>
              </a:extLst>
            </p:cNvPr>
            <p:cNvCxnSpPr>
              <a:stCxn id="31" idx="6"/>
              <a:endCxn id="35" idx="2"/>
            </p:cNvCxnSpPr>
            <p:nvPr/>
          </p:nvCxnSpPr>
          <p:spPr>
            <a:xfrm flipV="1">
              <a:off x="1638298" y="2843213"/>
              <a:ext cx="371476" cy="24764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E9AF3DFD-F356-4392-AABF-7268C514AC24}"/>
                </a:ext>
              </a:extLst>
            </p:cNvPr>
            <p:cNvCxnSpPr>
              <a:stCxn id="31" idx="6"/>
              <a:endCxn id="33" idx="2"/>
            </p:cNvCxnSpPr>
            <p:nvPr/>
          </p:nvCxnSpPr>
          <p:spPr>
            <a:xfrm>
              <a:off x="1638298" y="3090862"/>
              <a:ext cx="371477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6A21D744-F0FF-4B8A-A50E-9F2A9544DF1D}"/>
                </a:ext>
              </a:extLst>
            </p:cNvPr>
            <p:cNvCxnSpPr>
              <a:stCxn id="32" idx="6"/>
              <a:endCxn id="36" idx="2"/>
            </p:cNvCxnSpPr>
            <p:nvPr/>
          </p:nvCxnSpPr>
          <p:spPr>
            <a:xfrm>
              <a:off x="2305050" y="1757363"/>
              <a:ext cx="371472" cy="45958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3D8A5595-AF97-41D8-922C-B74D07A2F04F}"/>
                </a:ext>
              </a:extLst>
            </p:cNvPr>
            <p:cNvCxnSpPr>
              <a:stCxn id="32" idx="6"/>
              <a:endCxn id="37" idx="2"/>
            </p:cNvCxnSpPr>
            <p:nvPr/>
          </p:nvCxnSpPr>
          <p:spPr>
            <a:xfrm>
              <a:off x="2305050" y="1757363"/>
              <a:ext cx="371473" cy="116919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CBA91183-7B25-4BC7-AC42-15AD55A816C9}"/>
                </a:ext>
              </a:extLst>
            </p:cNvPr>
            <p:cNvCxnSpPr>
              <a:stCxn id="34" idx="6"/>
              <a:endCxn id="36" idx="2"/>
            </p:cNvCxnSpPr>
            <p:nvPr/>
          </p:nvCxnSpPr>
          <p:spPr>
            <a:xfrm flipV="1">
              <a:off x="2305049" y="2216946"/>
              <a:ext cx="371473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59538964-9A1E-4587-A604-765379C41465}"/>
                </a:ext>
              </a:extLst>
            </p:cNvPr>
            <p:cNvCxnSpPr>
              <a:stCxn id="34" idx="6"/>
              <a:endCxn id="37" idx="2"/>
            </p:cNvCxnSpPr>
            <p:nvPr/>
          </p:nvCxnSpPr>
          <p:spPr>
            <a:xfrm>
              <a:off x="2305049" y="2300288"/>
              <a:ext cx="371474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66221DF1-0397-4C37-AC7A-7DEE662A6728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2305049" y="2216946"/>
              <a:ext cx="371473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0AE7A2A4-DF84-4783-9A51-1DCAE1BC2451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>
              <a:off x="2305049" y="2843213"/>
              <a:ext cx="371474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282FC078-4FFF-46D3-B484-C79EFF062FE4}"/>
                </a:ext>
              </a:extLst>
            </p:cNvPr>
            <p:cNvCxnSpPr>
              <a:stCxn id="33" idx="6"/>
              <a:endCxn id="36" idx="2"/>
            </p:cNvCxnSpPr>
            <p:nvPr/>
          </p:nvCxnSpPr>
          <p:spPr>
            <a:xfrm flipV="1">
              <a:off x="2305050" y="2216946"/>
              <a:ext cx="371472" cy="1169191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05B54A37-88DA-4E74-98E2-2D38D1EA222B}"/>
                </a:ext>
              </a:extLst>
            </p:cNvPr>
            <p:cNvCxnSpPr>
              <a:stCxn id="33" idx="6"/>
              <a:endCxn id="37" idx="2"/>
            </p:cNvCxnSpPr>
            <p:nvPr/>
          </p:nvCxnSpPr>
          <p:spPr>
            <a:xfrm flipV="1">
              <a:off x="2305050" y="2926555"/>
              <a:ext cx="371473" cy="45958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18C0F59D-39B7-495D-83C3-232207D81314}"/>
                </a:ext>
              </a:extLst>
            </p:cNvPr>
            <p:cNvSpPr/>
            <p:nvPr/>
          </p:nvSpPr>
          <p:spPr>
            <a:xfrm>
              <a:off x="1343025" y="190500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650D7B0E-9E1B-46D8-B4B0-AFA27A4B90FA}"/>
                </a:ext>
              </a:extLst>
            </p:cNvPr>
            <p:cNvSpPr/>
            <p:nvPr/>
          </p:nvSpPr>
          <p:spPr>
            <a:xfrm>
              <a:off x="1343024" y="2424112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4AB6AAC5-ED02-4390-9B14-009003424020}"/>
                </a:ext>
              </a:extLst>
            </p:cNvPr>
            <p:cNvSpPr/>
            <p:nvPr/>
          </p:nvSpPr>
          <p:spPr>
            <a:xfrm>
              <a:off x="1343023" y="2943224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C15B9625-2858-4912-B8EB-9530835F571F}"/>
                </a:ext>
              </a:extLst>
            </p:cNvPr>
            <p:cNvSpPr/>
            <p:nvPr/>
          </p:nvSpPr>
          <p:spPr>
            <a:xfrm>
              <a:off x="2009775" y="160972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95CCC5EE-03BB-4448-91FA-AD89466BD03F}"/>
                </a:ext>
              </a:extLst>
            </p:cNvPr>
            <p:cNvSpPr/>
            <p:nvPr/>
          </p:nvSpPr>
          <p:spPr>
            <a:xfrm>
              <a:off x="2009775" y="3238499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="" xmlns:a16="http://schemas.microsoft.com/office/drawing/2014/main" id="{83DA0122-EF89-4FC1-9DAC-B5B3F0918FE6}"/>
                </a:ext>
              </a:extLst>
            </p:cNvPr>
            <p:cNvSpPr/>
            <p:nvPr/>
          </p:nvSpPr>
          <p:spPr>
            <a:xfrm>
              <a:off x="2009774" y="215265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00F33082-1BAA-452E-A479-8391F4A8C593}"/>
                </a:ext>
              </a:extLst>
            </p:cNvPr>
            <p:cNvSpPr/>
            <p:nvPr/>
          </p:nvSpPr>
          <p:spPr>
            <a:xfrm>
              <a:off x="2009774" y="269557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FB07F145-295B-4B52-8621-BDCA1901F22C}"/>
                </a:ext>
              </a:extLst>
            </p:cNvPr>
            <p:cNvSpPr/>
            <p:nvPr/>
          </p:nvSpPr>
          <p:spPr>
            <a:xfrm>
              <a:off x="2676522" y="2069308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AAACFC0D-9ECB-458B-BD8D-2A44C303317D}"/>
                </a:ext>
              </a:extLst>
            </p:cNvPr>
            <p:cNvSpPr/>
            <p:nvPr/>
          </p:nvSpPr>
          <p:spPr>
            <a:xfrm>
              <a:off x="2676523" y="2778917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</p:grpSp>
      <p:pic>
        <p:nvPicPr>
          <p:cNvPr id="1032" name="Picture 8" descr="Related image">
            <a:extLst>
              <a:ext uri="{FF2B5EF4-FFF2-40B4-BE49-F238E27FC236}">
                <a16:creationId xmlns="" xmlns:a16="http://schemas.microsoft.com/office/drawing/2014/main" id="{72C5099D-15F6-4157-9715-93DCED7D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55" y="3112673"/>
            <a:ext cx="1764109" cy="19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="" xmlns:a16="http://schemas.microsoft.com/office/drawing/2014/main" id="{5609988C-4D6B-4402-86B7-B30F88E2C180}"/>
              </a:ext>
            </a:extLst>
          </p:cNvPr>
          <p:cNvSpPr/>
          <p:nvPr/>
        </p:nvSpPr>
        <p:spPr>
          <a:xfrm>
            <a:off x="2575185" y="3918741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 dirty="0">
              <a:latin typeface="나눔고딕 Light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="" xmlns:a16="http://schemas.microsoft.com/office/drawing/2014/main" id="{2A01A571-A9B2-4E25-935D-6C83DB0317C1}"/>
              </a:ext>
            </a:extLst>
          </p:cNvPr>
          <p:cNvSpPr/>
          <p:nvPr/>
        </p:nvSpPr>
        <p:spPr>
          <a:xfrm>
            <a:off x="5170777" y="3946900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 dirty="0">
              <a:latin typeface="나눔고딕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6325767-A8E0-4765-8176-AE54BC081A4C}"/>
              </a:ext>
            </a:extLst>
          </p:cNvPr>
          <p:cNvSpPr txBox="1"/>
          <p:nvPr/>
        </p:nvSpPr>
        <p:spPr>
          <a:xfrm>
            <a:off x="5771409" y="3840869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“Duck”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E79CE7F-D3A4-4BA2-9AC7-28DC0FF056CF}"/>
              </a:ext>
            </a:extLst>
          </p:cNvPr>
          <p:cNvSpPr txBox="1"/>
          <p:nvPr/>
        </p:nvSpPr>
        <p:spPr>
          <a:xfrm>
            <a:off x="5483407" y="3084275"/>
            <a:ext cx="182034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Prediction</a:t>
            </a:r>
          </a:p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(Output)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123C213C-7B74-4147-B831-828B2B325A3E}"/>
              </a:ext>
            </a:extLst>
          </p:cNvPr>
          <p:cNvSpPr txBox="1"/>
          <p:nvPr/>
        </p:nvSpPr>
        <p:spPr>
          <a:xfrm>
            <a:off x="318339" y="5057020"/>
            <a:ext cx="1820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10F5D3B-C169-4454-ADF9-338E6A776D1A}"/>
              </a:ext>
            </a:extLst>
          </p:cNvPr>
          <p:cNvSpPr txBox="1"/>
          <p:nvPr/>
        </p:nvSpPr>
        <p:spPr>
          <a:xfrm>
            <a:off x="7553659" y="3248421"/>
            <a:ext cx="1820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5811539-D4DE-4223-ADFB-86A8CE4E3854}"/>
              </a:ext>
            </a:extLst>
          </p:cNvPr>
          <p:cNvSpPr txBox="1"/>
          <p:nvPr/>
        </p:nvSpPr>
        <p:spPr>
          <a:xfrm>
            <a:off x="7846101" y="3840868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“Cat”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Arrow: Left-Right 44">
            <a:extLst>
              <a:ext uri="{FF2B5EF4-FFF2-40B4-BE49-F238E27FC236}">
                <a16:creationId xmlns="" xmlns:a16="http://schemas.microsoft.com/office/drawing/2014/main" id="{F6966E70-F527-47A6-B477-A34E7265CB4D}"/>
              </a:ext>
            </a:extLst>
          </p:cNvPr>
          <p:cNvSpPr/>
          <p:nvPr/>
        </p:nvSpPr>
        <p:spPr>
          <a:xfrm>
            <a:off x="6890244" y="3778155"/>
            <a:ext cx="1235456" cy="658908"/>
          </a:xfrm>
          <a:prstGeom prst="left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Loss</a:t>
            </a:r>
            <a:endParaRPr lang="ko-KR" altLang="en-US"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46F18567-39BD-4D75-B88B-325A652E6104}"/>
              </a:ext>
            </a:extLst>
          </p:cNvPr>
          <p:cNvCxnSpPr/>
          <p:nvPr/>
        </p:nvCxnSpPr>
        <p:spPr>
          <a:xfrm>
            <a:off x="7526975" y="4422214"/>
            <a:ext cx="0" cy="654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400438BF-3CF8-41CB-9B32-ECD233F26530}"/>
              </a:ext>
            </a:extLst>
          </p:cNvPr>
          <p:cNvSpPr txBox="1"/>
          <p:nvPr/>
        </p:nvSpPr>
        <p:spPr>
          <a:xfrm>
            <a:off x="6752477" y="5081122"/>
            <a:ext cx="14713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Gradient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5" name="Shape 823">
            <a:extLst>
              <a:ext uri="{FF2B5EF4-FFF2-40B4-BE49-F238E27FC236}">
                <a16:creationId xmlns="" xmlns:a16="http://schemas.microsoft.com/office/drawing/2014/main" id="{E57950FE-85A3-412D-97E8-96FA1AEC4079}"/>
              </a:ext>
            </a:extLst>
          </p:cNvPr>
          <p:cNvGrpSpPr/>
          <p:nvPr/>
        </p:nvGrpSpPr>
        <p:grpSpPr>
          <a:xfrm>
            <a:off x="8186888" y="5167177"/>
            <a:ext cx="349624" cy="311807"/>
            <a:chOff x="3927500" y="301425"/>
            <a:chExt cx="461550" cy="411625"/>
          </a:xfrm>
        </p:grpSpPr>
        <p:sp>
          <p:nvSpPr>
            <p:cNvPr id="56" name="Shape 824">
              <a:extLst>
                <a:ext uri="{FF2B5EF4-FFF2-40B4-BE49-F238E27FC236}">
                  <a16:creationId xmlns="" xmlns:a16="http://schemas.microsoft.com/office/drawing/2014/main" id="{07501F8D-AC73-4451-861C-99B9D8BB775C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Shape 825">
              <a:extLst>
                <a:ext uri="{FF2B5EF4-FFF2-40B4-BE49-F238E27FC236}">
                  <a16:creationId xmlns="" xmlns:a16="http://schemas.microsoft.com/office/drawing/2014/main" id="{77113995-E63B-4D0B-BB2E-EE717DB9B823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Shape 826">
              <a:extLst>
                <a:ext uri="{FF2B5EF4-FFF2-40B4-BE49-F238E27FC236}">
                  <a16:creationId xmlns="" xmlns:a16="http://schemas.microsoft.com/office/drawing/2014/main" id="{3E901B11-FBFC-4CFB-A2D4-BFF0F3A4B018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Shape 827">
              <a:extLst>
                <a:ext uri="{FF2B5EF4-FFF2-40B4-BE49-F238E27FC236}">
                  <a16:creationId xmlns="" xmlns:a16="http://schemas.microsoft.com/office/drawing/2014/main" id="{F3E85280-2DB2-4998-B601-FD9586B3C63D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Shape 828">
              <a:extLst>
                <a:ext uri="{FF2B5EF4-FFF2-40B4-BE49-F238E27FC236}">
                  <a16:creationId xmlns="" xmlns:a16="http://schemas.microsoft.com/office/drawing/2014/main" id="{FBDC21A4-840A-4030-B013-49F2834C89D3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Shape 829">
              <a:extLst>
                <a:ext uri="{FF2B5EF4-FFF2-40B4-BE49-F238E27FC236}">
                  <a16:creationId xmlns="" xmlns:a16="http://schemas.microsoft.com/office/drawing/2014/main" id="{73ED150C-E5C5-40CD-B203-BF0AC5CFD5A9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Shape 830">
              <a:extLst>
                <a:ext uri="{FF2B5EF4-FFF2-40B4-BE49-F238E27FC236}">
                  <a16:creationId xmlns="" xmlns:a16="http://schemas.microsoft.com/office/drawing/2014/main" id="{DDB03F00-5C4B-4BC4-BE45-D078128CDDDE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Shape 831">
              <a:extLst>
                <a:ext uri="{FF2B5EF4-FFF2-40B4-BE49-F238E27FC236}">
                  <a16:creationId xmlns="" xmlns:a16="http://schemas.microsoft.com/office/drawing/2014/main" id="{0B8236A1-BC37-4C24-816A-506B5E53507A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Shape 832">
              <a:extLst>
                <a:ext uri="{FF2B5EF4-FFF2-40B4-BE49-F238E27FC236}">
                  <a16:creationId xmlns="" xmlns:a16="http://schemas.microsoft.com/office/drawing/2014/main" id="{78817D37-0F24-4FE2-8800-42875CDFC159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Shape 833">
              <a:extLst>
                <a:ext uri="{FF2B5EF4-FFF2-40B4-BE49-F238E27FC236}">
                  <a16:creationId xmlns="" xmlns:a16="http://schemas.microsoft.com/office/drawing/2014/main" id="{7F76DB80-B18F-4286-B47D-AB1B562F13BE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Shape 834">
              <a:extLst>
                <a:ext uri="{FF2B5EF4-FFF2-40B4-BE49-F238E27FC236}">
                  <a16:creationId xmlns="" xmlns:a16="http://schemas.microsoft.com/office/drawing/2014/main" id="{C4F9156D-9D5E-4F3D-BBD9-9345EFC0E53D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Shape 835">
              <a:extLst>
                <a:ext uri="{FF2B5EF4-FFF2-40B4-BE49-F238E27FC236}">
                  <a16:creationId xmlns="" xmlns:a16="http://schemas.microsoft.com/office/drawing/2014/main" id="{338AFB7A-C119-400E-9AE3-115EC24A5E4B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Shape 836">
              <a:extLst>
                <a:ext uri="{FF2B5EF4-FFF2-40B4-BE49-F238E27FC236}">
                  <a16:creationId xmlns="" xmlns:a16="http://schemas.microsoft.com/office/drawing/2014/main" id="{0CF20799-6BFB-4140-B7B4-7471C6A60391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Shape 837">
              <a:extLst>
                <a:ext uri="{FF2B5EF4-FFF2-40B4-BE49-F238E27FC236}">
                  <a16:creationId xmlns="" xmlns:a16="http://schemas.microsoft.com/office/drawing/2014/main" id="{FF0708F1-152B-40DF-9F3D-02F9ED646FB6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Shape 838">
              <a:extLst>
                <a:ext uri="{FF2B5EF4-FFF2-40B4-BE49-F238E27FC236}">
                  <a16:creationId xmlns="" xmlns:a16="http://schemas.microsoft.com/office/drawing/2014/main" id="{E6E5F43C-7DA4-4CFB-BAFC-A2BCAFBF89D3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Shape 839">
              <a:extLst>
                <a:ext uri="{FF2B5EF4-FFF2-40B4-BE49-F238E27FC236}">
                  <a16:creationId xmlns="" xmlns:a16="http://schemas.microsoft.com/office/drawing/2014/main" id="{A38166A7-66AA-433E-83E5-6A5A6B724698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Shape 840">
              <a:extLst>
                <a:ext uri="{FF2B5EF4-FFF2-40B4-BE49-F238E27FC236}">
                  <a16:creationId xmlns="" xmlns:a16="http://schemas.microsoft.com/office/drawing/2014/main" id="{1350024B-B7C7-48C5-BDF8-F1B3CA2865BD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Shape 841">
              <a:extLst>
                <a:ext uri="{FF2B5EF4-FFF2-40B4-BE49-F238E27FC236}">
                  <a16:creationId xmlns="" xmlns:a16="http://schemas.microsoft.com/office/drawing/2014/main" id="{059102DF-A816-4CDB-8FFE-679B81872FAA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Shape 842">
              <a:extLst>
                <a:ext uri="{FF2B5EF4-FFF2-40B4-BE49-F238E27FC236}">
                  <a16:creationId xmlns="" xmlns:a16="http://schemas.microsoft.com/office/drawing/2014/main" id="{58855F7B-49D0-4357-AD18-3C00CD9AD0B9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Shape 843">
              <a:extLst>
                <a:ext uri="{FF2B5EF4-FFF2-40B4-BE49-F238E27FC236}">
                  <a16:creationId xmlns="" xmlns:a16="http://schemas.microsoft.com/office/drawing/2014/main" id="{20DC666D-548C-43A3-B002-BAC4853E1C19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Shape 844">
              <a:extLst>
                <a:ext uri="{FF2B5EF4-FFF2-40B4-BE49-F238E27FC236}">
                  <a16:creationId xmlns="" xmlns:a16="http://schemas.microsoft.com/office/drawing/2014/main" id="{5277A4F2-E51C-4F96-8334-2B11ED042805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Shape 845">
              <a:extLst>
                <a:ext uri="{FF2B5EF4-FFF2-40B4-BE49-F238E27FC236}">
                  <a16:creationId xmlns="" xmlns:a16="http://schemas.microsoft.com/office/drawing/2014/main" id="{0321D68E-3F7D-4E32-B4C2-8154B2F798C4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Shape 846">
              <a:extLst>
                <a:ext uri="{FF2B5EF4-FFF2-40B4-BE49-F238E27FC236}">
                  <a16:creationId xmlns="" xmlns:a16="http://schemas.microsoft.com/office/drawing/2014/main" id="{7CBED364-DAAE-4524-8409-3720FCB18079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Shape 847">
              <a:extLst>
                <a:ext uri="{FF2B5EF4-FFF2-40B4-BE49-F238E27FC236}">
                  <a16:creationId xmlns="" xmlns:a16="http://schemas.microsoft.com/office/drawing/2014/main" id="{27BF84C8-03B1-466A-8EA5-8FCEAF355755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Shape 848">
              <a:extLst>
                <a:ext uri="{FF2B5EF4-FFF2-40B4-BE49-F238E27FC236}">
                  <a16:creationId xmlns="" xmlns:a16="http://schemas.microsoft.com/office/drawing/2014/main" id="{EB53896F-7FF6-47DD-B141-56A32CFF1747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Shape 849">
              <a:extLst>
                <a:ext uri="{FF2B5EF4-FFF2-40B4-BE49-F238E27FC236}">
                  <a16:creationId xmlns="" xmlns:a16="http://schemas.microsoft.com/office/drawing/2014/main" id="{34DD248D-F226-401A-9E69-C64067411910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Shape 850">
              <a:extLst>
                <a:ext uri="{FF2B5EF4-FFF2-40B4-BE49-F238E27FC236}">
                  <a16:creationId xmlns="" xmlns:a16="http://schemas.microsoft.com/office/drawing/2014/main" id="{FA1B28B1-D252-4D29-AB39-134850C952F2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5" name="Arrow: Right 84">
            <a:extLst>
              <a:ext uri="{FF2B5EF4-FFF2-40B4-BE49-F238E27FC236}">
                <a16:creationId xmlns="" xmlns:a16="http://schemas.microsoft.com/office/drawing/2014/main" id="{F3D00F4C-2B77-4190-91EF-45F73D831A4B}"/>
              </a:ext>
            </a:extLst>
          </p:cNvPr>
          <p:cNvSpPr/>
          <p:nvPr/>
        </p:nvSpPr>
        <p:spPr>
          <a:xfrm>
            <a:off x="402346" y="2552704"/>
            <a:ext cx="6604519" cy="55996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Forward Pass</a:t>
            </a:r>
            <a:endParaRPr lang="ko-KR" altLang="en-US"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Arrow: Left 87">
            <a:extLst>
              <a:ext uri="{FF2B5EF4-FFF2-40B4-BE49-F238E27FC236}">
                <a16:creationId xmlns="" xmlns:a16="http://schemas.microsoft.com/office/drawing/2014/main" id="{55F3A54B-AEA0-41D6-A0D2-01149C72E8BB}"/>
              </a:ext>
            </a:extLst>
          </p:cNvPr>
          <p:cNvSpPr/>
          <p:nvPr/>
        </p:nvSpPr>
        <p:spPr>
          <a:xfrm>
            <a:off x="3259327" y="5720773"/>
            <a:ext cx="4866372" cy="519497"/>
          </a:xfrm>
          <a:prstGeom prst="lef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Backward Pass</a:t>
            </a:r>
            <a:endParaRPr lang="ko-KR" altLang="en-US"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1" name="Connector: Elbow 90">
            <a:extLst>
              <a:ext uri="{FF2B5EF4-FFF2-40B4-BE49-F238E27FC236}">
                <a16:creationId xmlns="" xmlns:a16="http://schemas.microsoft.com/office/drawing/2014/main" id="{95B8389D-34EE-4B2C-BE72-C0ECF3A27188}"/>
              </a:ext>
            </a:extLst>
          </p:cNvPr>
          <p:cNvCxnSpPr>
            <a:stCxn id="54" idx="1"/>
            <a:endCxn id="33" idx="4"/>
          </p:cNvCxnSpPr>
          <p:nvPr/>
        </p:nvCxnSpPr>
        <p:spPr>
          <a:xfrm rot="10800000">
            <a:off x="4097309" y="4996650"/>
            <a:ext cx="2655169" cy="2947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18E633B8-5976-4D53-94CC-35C58D559A10}"/>
              </a:ext>
            </a:extLst>
          </p:cNvPr>
          <p:cNvSpPr txBox="1"/>
          <p:nvPr/>
        </p:nvSpPr>
        <p:spPr>
          <a:xfrm>
            <a:off x="4231011" y="4899973"/>
            <a:ext cx="238775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Weight Update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7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4275" y="1777829"/>
                <a:ext cx="5027725" cy="4185803"/>
              </a:xfrm>
            </p:spPr>
            <p:txBody>
              <a:bodyPr anchor="t"/>
              <a:lstStyle/>
              <a:p>
                <a:r>
                  <a:rPr lang="ko-KR" altLang="en-US" sz="2133" dirty="0">
                    <a:latin typeface="+mn-ea"/>
                  </a:rPr>
                  <a:t>함수 </a:t>
                </a: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133" dirty="0">
                    <a:latin typeface="+mn-ea"/>
                  </a:rPr>
                  <a:t>의 </a:t>
                </a:r>
                <a:r>
                  <a:rPr lang="en-US" altLang="ko-KR" sz="2133" dirty="0">
                    <a:latin typeface="+mn-ea"/>
                  </a:rPr>
                  <a:t>local minimum</a:t>
                </a:r>
                <a:r>
                  <a:rPr lang="ko-KR" altLang="en-US" sz="2133" dirty="0">
                    <a:latin typeface="+mn-ea"/>
                  </a:rPr>
                  <a:t>을 찾는 알고리즘</a:t>
                </a:r>
              </a:p>
              <a:p>
                <a:r>
                  <a:rPr lang="ko-KR" altLang="en-US" sz="2133" dirty="0">
                    <a:latin typeface="+mn-ea"/>
                  </a:rPr>
                  <a:t>흔히</a:t>
                </a:r>
                <a:r>
                  <a:rPr lang="en-US" altLang="ko-KR" sz="2133" dirty="0">
                    <a:latin typeface="+mn-ea"/>
                  </a:rPr>
                  <a:t>, </a:t>
                </a:r>
                <a:r>
                  <a:rPr lang="ko-KR" altLang="en-US" sz="2133" dirty="0">
                    <a:latin typeface="+mn-ea"/>
                  </a:rPr>
                  <a:t>산을 내려갈 때 현재 지점에서 가장 경사가 가파른 방향으로 이동하는 것으로 비유</a:t>
                </a:r>
              </a:p>
              <a:p>
                <a:r>
                  <a:rPr lang="ko-KR" altLang="en-US" sz="2133" dirty="0">
                    <a:latin typeface="+mn-ea"/>
                  </a:rPr>
                  <a:t>한 점 </a:t>
                </a: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ko-KR" sz="2133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133" dirty="0">
                    <a:latin typeface="+mn-ea"/>
                  </a:rPr>
                  <a:t>에서 시작하여</a:t>
                </a:r>
                <a:r>
                  <a:rPr lang="en-US" altLang="ko-KR" sz="2133" dirty="0">
                    <a:latin typeface="+mn-ea"/>
                  </a:rPr>
                  <a:t> </a:t>
                </a:r>
                <a:r>
                  <a:rPr lang="ko-KR" altLang="en-US" sz="2133" dirty="0">
                    <a:latin typeface="+mn-ea"/>
                  </a:rPr>
                  <a:t>아래 과정을 일정 횟수 동안 혹은 </a:t>
                </a: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133" dirty="0">
                    <a:latin typeface="+mn-ea"/>
                  </a:rPr>
                  <a:t>의 변화가 </a:t>
                </a:r>
                <a:r>
                  <a:rPr lang="en-US" altLang="ko-KR" sz="2133" dirty="0">
                    <a:latin typeface="+mn-ea"/>
                  </a:rPr>
                  <a:t>threshold</a:t>
                </a:r>
                <a:r>
                  <a:rPr lang="ko-KR" altLang="en-US" sz="2133" dirty="0">
                    <a:latin typeface="+mn-ea"/>
                  </a:rPr>
                  <a:t>보다 작아질 때까지 반복</a:t>
                </a:r>
                <a:endParaRPr lang="en-US" altLang="ko-KR" sz="2133" dirty="0">
                  <a:latin typeface="+mn-ea"/>
                </a:endParaRPr>
              </a:p>
              <a:p>
                <a:pPr lvl="1"/>
                <a:r>
                  <a:rPr lang="ko-KR" altLang="en-US" sz="1867" dirty="0">
                    <a:latin typeface="+mn-ea"/>
                  </a:rPr>
                  <a:t>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67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67" i="1">
                        <a:latin typeface="Cambria Math" panose="02040503050406030204" pitchFamily="18" charset="0"/>
                      </a:rPr>
                      <m:t> (1</m:t>
                    </m:r>
                    <m:r>
                      <a:rPr lang="en-US" altLang="ko-KR" sz="18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8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18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8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8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67" dirty="0">
                    <a:latin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sz="1867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sz="1867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67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67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67" dirty="0">
                    <a:latin typeface="+mn-ea"/>
                  </a:rPr>
                  <a:t>의 </a:t>
                </a:r>
                <a:r>
                  <a:rPr lang="en-US" altLang="ko-KR" sz="1867" dirty="0">
                    <a:latin typeface="+mn-ea"/>
                  </a:rPr>
                  <a:t>partial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67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1867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6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67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867" dirty="0">
                    <a:latin typeface="+mn-ea"/>
                  </a:rPr>
                  <a:t> (gradient) </a:t>
                </a:r>
                <a:r>
                  <a:rPr lang="ko-KR" altLang="en-US" sz="1867" dirty="0">
                    <a:latin typeface="+mn-ea"/>
                  </a:rPr>
                  <a:t>계산</a:t>
                </a:r>
                <a:endParaRPr lang="en-US" altLang="ko-KR" sz="1867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67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67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ko-KR" sz="1867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67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867" i="1"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ko-KR" sz="1867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1867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sz="186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67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867" dirty="0">
                    <a:latin typeface="+mn-ea"/>
                  </a:rPr>
                  <a:t> (</a:t>
                </a:r>
                <a14:m>
                  <m:oMath xmlns:m="http://schemas.openxmlformats.org/officeDocument/2006/math">
                    <m:r>
                      <a:rPr lang="ko-KR" altLang="en-US" sz="1867" i="1" dirty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867" dirty="0">
                    <a:latin typeface="+mn-ea"/>
                  </a:rPr>
                  <a:t>: learning rate)</a:t>
                </a:r>
                <a:endParaRPr lang="en-US" altLang="ko-KR" sz="2133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4275" y="1777829"/>
                <a:ext cx="5027725" cy="4185803"/>
              </a:xfrm>
              <a:blipFill>
                <a:blip r:embed="rId3"/>
                <a:stretch>
                  <a:fillRect l="-1214" b="-8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Gradient Descent Algorithms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58" y="2573763"/>
            <a:ext cx="2858799" cy="2213264"/>
          </a:xfrm>
          <a:prstGeom prst="rect">
            <a:avLst/>
          </a:prstGeom>
        </p:spPr>
      </p:pic>
      <p:sp>
        <p:nvSpPr>
          <p:cNvPr id="5" name="Shape 502">
            <a:extLst>
              <a:ext uri="{FF2B5EF4-FFF2-40B4-BE49-F238E27FC236}">
                <a16:creationId xmlns="" xmlns:a16="http://schemas.microsoft.com/office/drawing/2014/main" id="{D0BB70E7-AF64-4D4E-A41B-C65488FA09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1867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6947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Step-by-Step</a:t>
            </a:r>
            <a:endParaRPr lang="ko-KR" altLang="en-US" dirty="0"/>
          </a:p>
        </p:txBody>
      </p:sp>
      <p:pic>
        <p:nvPicPr>
          <p:cNvPr id="10242" name="Picture 2" descr="neural_network (7)">
            <a:extLst>
              <a:ext uri="{FF2B5EF4-FFF2-40B4-BE49-F238E27FC236}">
                <a16:creationId xmlns="" xmlns:a16="http://schemas.microsoft.com/office/drawing/2014/main" id="{C53D6765-1105-443F-8453-A58A4884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550" y="3102707"/>
            <a:ext cx="4121309" cy="350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">
            <a:extLst>
              <a:ext uri="{FF2B5EF4-FFF2-40B4-BE49-F238E27FC236}">
                <a16:creationId xmlns="" xmlns:a16="http://schemas.microsoft.com/office/drawing/2014/main" id="{00D057F7-F592-4784-879A-B803F505DFDD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2193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>
                <a:hlinkClick r:id="rId4"/>
              </a:rPr>
              <a:t>https://mattmazur.com/2015/03/17/a-step-by-step-backpropagation-example/</a:t>
            </a: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sp>
        <p:nvSpPr>
          <p:cNvPr id="14" name="Shape 502">
            <a:extLst>
              <a:ext uri="{FF2B5EF4-FFF2-40B4-BE49-F238E27FC236}">
                <a16:creationId xmlns="" xmlns:a16="http://schemas.microsoft.com/office/drawing/2014/main" id="{A2DF63F6-B7EA-4958-9644-9A0855BEFD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1867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0405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574A540-9488-409D-B4AF-6CDD9CA009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7779007" cy="1359579"/>
          </a:xfrm>
        </p:spPr>
        <p:txBody>
          <a:bodyPr anchor="t"/>
          <a:lstStyle/>
          <a:p>
            <a:r>
              <a:rPr lang="en-US" altLang="ko-KR" sz="2667" dirty="0"/>
              <a:t>Input and label: </a:t>
            </a:r>
            <a:r>
              <a:rPr lang="en-US" altLang="ko-KR" sz="2667"/>
              <a:t>these forms </a:t>
            </a:r>
            <a:r>
              <a:rPr lang="en-US" altLang="ko-KR" sz="2667" dirty="0"/>
              <a:t>a “dataset”</a:t>
            </a:r>
          </a:p>
          <a:p>
            <a:r>
              <a:rPr lang="en-US" altLang="ko-KR" sz="2667" dirty="0"/>
              <a:t>Neural network model</a:t>
            </a:r>
          </a:p>
          <a:p>
            <a:r>
              <a:rPr lang="en-US" altLang="ko-KR" sz="2667" dirty="0"/>
              <a:t>…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E87F1DF-EB1C-4F1B-AF38-56531710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Components of NN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37AF118-7BF4-46EC-BAB0-02D60C8E3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EB74EFA-07E9-4668-B19B-966688E005A3}"/>
              </a:ext>
            </a:extLst>
          </p:cNvPr>
          <p:cNvGrpSpPr/>
          <p:nvPr/>
        </p:nvGrpSpPr>
        <p:grpSpPr>
          <a:xfrm>
            <a:off x="3326890" y="4361046"/>
            <a:ext cx="1540833" cy="1820164"/>
            <a:chOff x="1343023" y="1609725"/>
            <a:chExt cx="1628775" cy="1924049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F5F0D22B-3D15-4C72-9FD2-1214D9F8B230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1638300" y="1757363"/>
              <a:ext cx="371475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807AD408-60FD-4013-94F0-252DD5E392DE}"/>
                </a:ext>
              </a:extLst>
            </p:cNvPr>
            <p:cNvCxnSpPr>
              <a:stCxn id="29" idx="6"/>
              <a:endCxn id="34" idx="2"/>
            </p:cNvCxnSpPr>
            <p:nvPr/>
          </p:nvCxnSpPr>
          <p:spPr>
            <a:xfrm>
              <a:off x="1638300" y="2052638"/>
              <a:ext cx="371474" cy="24765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678DEEBF-2390-4DD6-AC45-A1DA9EDCB960}"/>
                </a:ext>
              </a:extLst>
            </p:cNvPr>
            <p:cNvCxnSpPr>
              <a:stCxn id="29" idx="6"/>
              <a:endCxn id="35" idx="2"/>
            </p:cNvCxnSpPr>
            <p:nvPr/>
          </p:nvCxnSpPr>
          <p:spPr>
            <a:xfrm>
              <a:off x="1638300" y="2052638"/>
              <a:ext cx="371474" cy="7905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74014CCA-BF17-404D-9C04-017ECFC69688}"/>
                </a:ext>
              </a:extLst>
            </p:cNvPr>
            <p:cNvCxnSpPr>
              <a:stCxn id="29" idx="6"/>
              <a:endCxn id="33" idx="2"/>
            </p:cNvCxnSpPr>
            <p:nvPr/>
          </p:nvCxnSpPr>
          <p:spPr>
            <a:xfrm>
              <a:off x="1638300" y="2052638"/>
              <a:ext cx="371475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432E117B-6A83-41D4-BA6A-AEF9DF83C9E0}"/>
                </a:ext>
              </a:extLst>
            </p:cNvPr>
            <p:cNvCxnSpPr>
              <a:stCxn id="30" idx="6"/>
              <a:endCxn id="32" idx="2"/>
            </p:cNvCxnSpPr>
            <p:nvPr/>
          </p:nvCxnSpPr>
          <p:spPr>
            <a:xfrm flipV="1">
              <a:off x="1638299" y="1757363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2E337934-64C3-451B-895E-1C83D8BD9FC6}"/>
                </a:ext>
              </a:extLst>
            </p:cNvPr>
            <p:cNvCxnSpPr>
              <a:stCxn id="30" idx="6"/>
              <a:endCxn id="34" idx="2"/>
            </p:cNvCxnSpPr>
            <p:nvPr/>
          </p:nvCxnSpPr>
          <p:spPr>
            <a:xfrm flipV="1">
              <a:off x="1638299" y="2300288"/>
              <a:ext cx="371475" cy="27146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1ABFD648-96A1-4BA0-8032-D6FF08D22D16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 flipV="1">
              <a:off x="1638298" y="2300288"/>
              <a:ext cx="371476" cy="79057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98A6D169-C76E-42AE-8AF9-EFA45796A315}"/>
                </a:ext>
              </a:extLst>
            </p:cNvPr>
            <p:cNvCxnSpPr>
              <a:stCxn id="30" idx="6"/>
              <a:endCxn id="35" idx="2"/>
            </p:cNvCxnSpPr>
            <p:nvPr/>
          </p:nvCxnSpPr>
          <p:spPr>
            <a:xfrm>
              <a:off x="1638299" y="2571750"/>
              <a:ext cx="371475" cy="27146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A7161787-0E46-4648-9856-E11934CFCFB5}"/>
                </a:ext>
              </a:extLst>
            </p:cNvPr>
            <p:cNvCxnSpPr>
              <a:stCxn id="30" idx="6"/>
              <a:endCxn id="33" idx="2"/>
            </p:cNvCxnSpPr>
            <p:nvPr/>
          </p:nvCxnSpPr>
          <p:spPr>
            <a:xfrm>
              <a:off x="1638299" y="2571750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A2762F4D-3A09-4668-BC62-CD168B327234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>
            <a:xfrm flipV="1">
              <a:off x="1638298" y="1757363"/>
              <a:ext cx="371477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3E9FC2B-FB68-45C4-AE0E-7938EAE054B9}"/>
                </a:ext>
              </a:extLst>
            </p:cNvPr>
            <p:cNvCxnSpPr>
              <a:stCxn id="31" idx="6"/>
              <a:endCxn id="35" idx="2"/>
            </p:cNvCxnSpPr>
            <p:nvPr/>
          </p:nvCxnSpPr>
          <p:spPr>
            <a:xfrm flipV="1">
              <a:off x="1638298" y="2843213"/>
              <a:ext cx="371476" cy="24764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E9AF3DFD-F356-4392-AABF-7268C514AC24}"/>
                </a:ext>
              </a:extLst>
            </p:cNvPr>
            <p:cNvCxnSpPr>
              <a:stCxn id="31" idx="6"/>
              <a:endCxn id="33" idx="2"/>
            </p:cNvCxnSpPr>
            <p:nvPr/>
          </p:nvCxnSpPr>
          <p:spPr>
            <a:xfrm>
              <a:off x="1638298" y="3090862"/>
              <a:ext cx="371477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6A21D744-F0FF-4B8A-A50E-9F2A9544DF1D}"/>
                </a:ext>
              </a:extLst>
            </p:cNvPr>
            <p:cNvCxnSpPr>
              <a:stCxn id="32" idx="6"/>
              <a:endCxn id="36" idx="2"/>
            </p:cNvCxnSpPr>
            <p:nvPr/>
          </p:nvCxnSpPr>
          <p:spPr>
            <a:xfrm>
              <a:off x="2305050" y="1757363"/>
              <a:ext cx="371472" cy="45958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3D8A5595-AF97-41D8-922C-B74D07A2F04F}"/>
                </a:ext>
              </a:extLst>
            </p:cNvPr>
            <p:cNvCxnSpPr>
              <a:stCxn id="32" idx="6"/>
              <a:endCxn id="37" idx="2"/>
            </p:cNvCxnSpPr>
            <p:nvPr/>
          </p:nvCxnSpPr>
          <p:spPr>
            <a:xfrm>
              <a:off x="2305050" y="1757363"/>
              <a:ext cx="371473" cy="116919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CBA91183-7B25-4BC7-AC42-15AD55A816C9}"/>
                </a:ext>
              </a:extLst>
            </p:cNvPr>
            <p:cNvCxnSpPr>
              <a:stCxn id="34" idx="6"/>
              <a:endCxn id="36" idx="2"/>
            </p:cNvCxnSpPr>
            <p:nvPr/>
          </p:nvCxnSpPr>
          <p:spPr>
            <a:xfrm flipV="1">
              <a:off x="2305049" y="2216946"/>
              <a:ext cx="371473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59538964-9A1E-4587-A604-765379C41465}"/>
                </a:ext>
              </a:extLst>
            </p:cNvPr>
            <p:cNvCxnSpPr>
              <a:stCxn id="34" idx="6"/>
              <a:endCxn id="37" idx="2"/>
            </p:cNvCxnSpPr>
            <p:nvPr/>
          </p:nvCxnSpPr>
          <p:spPr>
            <a:xfrm>
              <a:off x="2305049" y="2300288"/>
              <a:ext cx="371474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66221DF1-0397-4C37-AC7A-7DEE662A6728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2305049" y="2216946"/>
              <a:ext cx="371473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0AE7A2A4-DF84-4783-9A51-1DCAE1BC2451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>
              <a:off x="2305049" y="2843213"/>
              <a:ext cx="371474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282FC078-4FFF-46D3-B484-C79EFF062FE4}"/>
                </a:ext>
              </a:extLst>
            </p:cNvPr>
            <p:cNvCxnSpPr>
              <a:stCxn id="33" idx="6"/>
              <a:endCxn id="36" idx="2"/>
            </p:cNvCxnSpPr>
            <p:nvPr/>
          </p:nvCxnSpPr>
          <p:spPr>
            <a:xfrm flipV="1">
              <a:off x="2305050" y="2216946"/>
              <a:ext cx="371472" cy="1169191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05B54A37-88DA-4E74-98E2-2D38D1EA222B}"/>
                </a:ext>
              </a:extLst>
            </p:cNvPr>
            <p:cNvCxnSpPr>
              <a:stCxn id="33" idx="6"/>
              <a:endCxn id="37" idx="2"/>
            </p:cNvCxnSpPr>
            <p:nvPr/>
          </p:nvCxnSpPr>
          <p:spPr>
            <a:xfrm flipV="1">
              <a:off x="2305050" y="2926555"/>
              <a:ext cx="371473" cy="45958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="" xmlns:a16="http://schemas.microsoft.com/office/drawing/2014/main" id="{18C0F59D-39B7-495D-83C3-232207D81314}"/>
                </a:ext>
              </a:extLst>
            </p:cNvPr>
            <p:cNvSpPr/>
            <p:nvPr/>
          </p:nvSpPr>
          <p:spPr>
            <a:xfrm>
              <a:off x="1343025" y="190500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650D7B0E-9E1B-46D8-B4B0-AFA27A4B90FA}"/>
                </a:ext>
              </a:extLst>
            </p:cNvPr>
            <p:cNvSpPr/>
            <p:nvPr/>
          </p:nvSpPr>
          <p:spPr>
            <a:xfrm>
              <a:off x="1343024" y="2424112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4AB6AAC5-ED02-4390-9B14-009003424020}"/>
                </a:ext>
              </a:extLst>
            </p:cNvPr>
            <p:cNvSpPr/>
            <p:nvPr/>
          </p:nvSpPr>
          <p:spPr>
            <a:xfrm>
              <a:off x="1343023" y="2943224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C15B9625-2858-4912-B8EB-9530835F571F}"/>
                </a:ext>
              </a:extLst>
            </p:cNvPr>
            <p:cNvSpPr/>
            <p:nvPr/>
          </p:nvSpPr>
          <p:spPr>
            <a:xfrm>
              <a:off x="2009775" y="160972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95CCC5EE-03BB-4448-91FA-AD89466BD03F}"/>
                </a:ext>
              </a:extLst>
            </p:cNvPr>
            <p:cNvSpPr/>
            <p:nvPr/>
          </p:nvSpPr>
          <p:spPr>
            <a:xfrm>
              <a:off x="2009775" y="3238499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="" xmlns:a16="http://schemas.microsoft.com/office/drawing/2014/main" id="{83DA0122-EF89-4FC1-9DAC-B5B3F0918FE6}"/>
                </a:ext>
              </a:extLst>
            </p:cNvPr>
            <p:cNvSpPr/>
            <p:nvPr/>
          </p:nvSpPr>
          <p:spPr>
            <a:xfrm>
              <a:off x="2009774" y="215265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="" xmlns:a16="http://schemas.microsoft.com/office/drawing/2014/main" id="{00F33082-1BAA-452E-A479-8391F4A8C593}"/>
                </a:ext>
              </a:extLst>
            </p:cNvPr>
            <p:cNvSpPr/>
            <p:nvPr/>
          </p:nvSpPr>
          <p:spPr>
            <a:xfrm>
              <a:off x="2009774" y="269557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FB07F145-295B-4B52-8621-BDCA1901F22C}"/>
                </a:ext>
              </a:extLst>
            </p:cNvPr>
            <p:cNvSpPr/>
            <p:nvPr/>
          </p:nvSpPr>
          <p:spPr>
            <a:xfrm>
              <a:off x="2676522" y="2069308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AAACFC0D-9ECB-458B-BD8D-2A44C303317D}"/>
                </a:ext>
              </a:extLst>
            </p:cNvPr>
            <p:cNvSpPr/>
            <p:nvPr/>
          </p:nvSpPr>
          <p:spPr>
            <a:xfrm>
              <a:off x="2676523" y="2778917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</p:grpSp>
      <p:pic>
        <p:nvPicPr>
          <p:cNvPr id="1032" name="Picture 8" descr="Related image">
            <a:extLst>
              <a:ext uri="{FF2B5EF4-FFF2-40B4-BE49-F238E27FC236}">
                <a16:creationId xmlns="" xmlns:a16="http://schemas.microsoft.com/office/drawing/2014/main" id="{72C5099D-15F6-4157-9715-93DCED7D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55" y="4297234"/>
            <a:ext cx="1764109" cy="19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="" xmlns:a16="http://schemas.microsoft.com/office/drawing/2014/main" id="{5609988C-4D6B-4402-86B7-B30F88E2C180}"/>
              </a:ext>
            </a:extLst>
          </p:cNvPr>
          <p:cNvSpPr/>
          <p:nvPr/>
        </p:nvSpPr>
        <p:spPr>
          <a:xfrm>
            <a:off x="2575185" y="5103302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 dirty="0">
              <a:latin typeface="나눔고딕 Light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="" xmlns:a16="http://schemas.microsoft.com/office/drawing/2014/main" id="{2A01A571-A9B2-4E25-935D-6C83DB0317C1}"/>
              </a:ext>
            </a:extLst>
          </p:cNvPr>
          <p:cNvSpPr/>
          <p:nvPr/>
        </p:nvSpPr>
        <p:spPr>
          <a:xfrm>
            <a:off x="5170777" y="5131461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 dirty="0">
              <a:latin typeface="나눔고딕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6325767-A8E0-4765-8176-AE54BC081A4C}"/>
              </a:ext>
            </a:extLst>
          </p:cNvPr>
          <p:cNvSpPr txBox="1"/>
          <p:nvPr/>
        </p:nvSpPr>
        <p:spPr>
          <a:xfrm>
            <a:off x="5771409" y="5025430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“Duck”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E79CE7F-D3A4-4BA2-9AC7-28DC0FF056CF}"/>
              </a:ext>
            </a:extLst>
          </p:cNvPr>
          <p:cNvSpPr txBox="1"/>
          <p:nvPr/>
        </p:nvSpPr>
        <p:spPr>
          <a:xfrm>
            <a:off x="5483407" y="4268836"/>
            <a:ext cx="182034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Prediction</a:t>
            </a:r>
          </a:p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(Output)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123C213C-7B74-4147-B831-828B2B325A3E}"/>
              </a:ext>
            </a:extLst>
          </p:cNvPr>
          <p:cNvSpPr txBox="1"/>
          <p:nvPr/>
        </p:nvSpPr>
        <p:spPr>
          <a:xfrm>
            <a:off x="318339" y="6241581"/>
            <a:ext cx="1820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10F5D3B-C169-4454-ADF9-338E6A776D1A}"/>
              </a:ext>
            </a:extLst>
          </p:cNvPr>
          <p:cNvSpPr txBox="1"/>
          <p:nvPr/>
        </p:nvSpPr>
        <p:spPr>
          <a:xfrm>
            <a:off x="7553659" y="4432982"/>
            <a:ext cx="1820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5811539-D4DE-4223-ADFB-86A8CE4E3854}"/>
              </a:ext>
            </a:extLst>
          </p:cNvPr>
          <p:cNvSpPr txBox="1"/>
          <p:nvPr/>
        </p:nvSpPr>
        <p:spPr>
          <a:xfrm>
            <a:off x="7846101" y="5025429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“Cat”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Arrow: Left-Right 44">
            <a:extLst>
              <a:ext uri="{FF2B5EF4-FFF2-40B4-BE49-F238E27FC236}">
                <a16:creationId xmlns="" xmlns:a16="http://schemas.microsoft.com/office/drawing/2014/main" id="{F6966E70-F527-47A6-B477-A34E7265CB4D}"/>
              </a:ext>
            </a:extLst>
          </p:cNvPr>
          <p:cNvSpPr/>
          <p:nvPr/>
        </p:nvSpPr>
        <p:spPr>
          <a:xfrm>
            <a:off x="6890244" y="4962716"/>
            <a:ext cx="1235456" cy="658908"/>
          </a:xfrm>
          <a:prstGeom prst="left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Loss</a:t>
            </a:r>
            <a:endParaRPr lang="ko-KR" altLang="en-US"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0AF553F4-8A31-469B-A6DF-E1F3D7E4B853}"/>
              </a:ext>
            </a:extLst>
          </p:cNvPr>
          <p:cNvSpPr/>
          <p:nvPr/>
        </p:nvSpPr>
        <p:spPr>
          <a:xfrm>
            <a:off x="176645" y="4010891"/>
            <a:ext cx="2047122" cy="26512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 Light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="" xmlns:a16="http://schemas.microsoft.com/office/drawing/2014/main" id="{CE85EAAA-4EFC-4765-A452-4541749CA576}"/>
              </a:ext>
            </a:extLst>
          </p:cNvPr>
          <p:cNvSpPr/>
          <p:nvPr/>
        </p:nvSpPr>
        <p:spPr>
          <a:xfrm>
            <a:off x="7919432" y="4114800"/>
            <a:ext cx="1109954" cy="164741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 Light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F7520A87-7403-4343-BEA9-24772769C733}"/>
              </a:ext>
            </a:extLst>
          </p:cNvPr>
          <p:cNvSpPr/>
          <p:nvPr/>
        </p:nvSpPr>
        <p:spPr>
          <a:xfrm>
            <a:off x="3111633" y="4010891"/>
            <a:ext cx="1896785" cy="24106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EDE961A-53C4-421A-8851-C5216A9EDA6E}"/>
              </a:ext>
            </a:extLst>
          </p:cNvPr>
          <p:cNvSpPr txBox="1"/>
          <p:nvPr/>
        </p:nvSpPr>
        <p:spPr>
          <a:xfrm>
            <a:off x="3512127" y="3596435"/>
            <a:ext cx="1226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</a:pP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Model</a:t>
            </a:r>
            <a:endParaRPr lang="ko-KR" altLang="en-US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855EE52F-8C4D-4B95-9B0C-DDBBC76384E4}"/>
              </a:ext>
            </a:extLst>
          </p:cNvPr>
          <p:cNvSpPr txBox="1"/>
          <p:nvPr/>
        </p:nvSpPr>
        <p:spPr>
          <a:xfrm>
            <a:off x="5439001" y="3196325"/>
            <a:ext cx="1226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</a:pP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Dataset</a:t>
            </a:r>
            <a:endParaRPr lang="ko-KR" altLang="en-US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Connector: Elbow 48">
            <a:extLst>
              <a:ext uri="{FF2B5EF4-FFF2-40B4-BE49-F238E27FC236}">
                <a16:creationId xmlns="" xmlns:a16="http://schemas.microsoft.com/office/drawing/2014/main" id="{54456A90-A720-41F1-93AC-073CD246BB79}"/>
              </a:ext>
            </a:extLst>
          </p:cNvPr>
          <p:cNvCxnSpPr>
            <a:stCxn id="7" idx="0"/>
            <a:endCxn id="84" idx="1"/>
          </p:cNvCxnSpPr>
          <p:nvPr/>
        </p:nvCxnSpPr>
        <p:spPr>
          <a:xfrm rot="5400000" flipH="1" flipV="1">
            <a:off x="3012348" y="1584239"/>
            <a:ext cx="614511" cy="4238795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="" xmlns:a16="http://schemas.microsoft.com/office/drawing/2014/main" id="{513F3F59-C409-42B1-B19E-6D5394B83AD3}"/>
              </a:ext>
            </a:extLst>
          </p:cNvPr>
          <p:cNvCxnSpPr>
            <a:stCxn id="83" idx="0"/>
            <a:endCxn id="84" idx="3"/>
          </p:cNvCxnSpPr>
          <p:nvPr/>
        </p:nvCxnSpPr>
        <p:spPr>
          <a:xfrm rot="16200000" flipV="1">
            <a:off x="7210559" y="2850950"/>
            <a:ext cx="718420" cy="1809280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97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215D416-4668-47F2-B871-FDD64A7BAF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7443773" cy="1530267"/>
          </a:xfrm>
        </p:spPr>
        <p:txBody>
          <a:bodyPr anchor="t"/>
          <a:lstStyle/>
          <a:p>
            <a:r>
              <a:rPr lang="en-US" altLang="ko-KR" dirty="0"/>
              <a:t>Almost all neural network models can be classified into one of the followings</a:t>
            </a:r>
            <a:endParaRPr lang="ko-KR" altLang="en-US" sz="1867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523433"/>
            <a:ext cx="6533437" cy="1021600"/>
          </a:xfrm>
        </p:spPr>
        <p:txBody>
          <a:bodyPr/>
          <a:lstStyle/>
          <a:p>
            <a:r>
              <a:rPr lang="en-US" altLang="ko-KR" dirty="0"/>
              <a:t>Types of NN Model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pic>
        <p:nvPicPr>
          <p:cNvPr id="1026" name="Picture 2" descr="https://karpathy.github.io/assets/rnn/diags.jpeg">
            <a:extLst>
              <a:ext uri="{FF2B5EF4-FFF2-40B4-BE49-F238E27FC236}">
                <a16:creationId xmlns="" xmlns:a16="http://schemas.microsoft.com/office/drawing/2014/main" id="{32108B7A-87DE-49A5-AA80-F8793B8F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" y="3119797"/>
            <a:ext cx="8761984" cy="274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091344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  <a:prstDash val="sys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prstDash val="sysDash"/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buClr>
            <a:srgbClr val="C7D3E6"/>
          </a:buClr>
          <a:defRPr sz="2000" dirty="0">
            <a:latin typeface="나눔고딕 Light" panose="020D0904000000000000" pitchFamily="50" charset="-127"/>
            <a:ea typeface="나눔고딕 Light" panose="020D09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5772</TotalTime>
  <Words>2554</Words>
  <Application>Microsoft Office PowerPoint</Application>
  <PresentationFormat>화면 슬라이드 쇼(4:3)</PresentationFormat>
  <Paragraphs>380</Paragraphs>
  <Slides>43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9" baseType="lpstr">
      <vt:lpstr>굴림</vt:lpstr>
      <vt:lpstr>Arial</vt:lpstr>
      <vt:lpstr>Permanent Marker</vt:lpstr>
      <vt:lpstr>Arvo</vt:lpstr>
      <vt:lpstr>나눔손글씨 붓</vt:lpstr>
      <vt:lpstr>나눔고딕 Light</vt:lpstr>
      <vt:lpstr>나눔고딕</vt:lpstr>
      <vt:lpstr>나눔스퀘어</vt:lpstr>
      <vt:lpstr>Roboto Condensed</vt:lpstr>
      <vt:lpstr>나눔고딕 ExtraBold</vt:lpstr>
      <vt:lpstr>맑은 고딕</vt:lpstr>
      <vt:lpstr>Wingdings</vt:lpstr>
      <vt:lpstr>나눔바른고딕</vt:lpstr>
      <vt:lpstr>Cambria Math</vt:lpstr>
      <vt:lpstr>Roboto Condensed Light</vt:lpstr>
      <vt:lpstr>Salerio template</vt:lpstr>
      <vt:lpstr>  CNN 및 딥러닝 기초</vt:lpstr>
      <vt:lpstr>Machine Learning Overview</vt:lpstr>
      <vt:lpstr>Neural Networks</vt:lpstr>
      <vt:lpstr>Neural Networks</vt:lpstr>
      <vt:lpstr>How to Train a NN</vt:lpstr>
      <vt:lpstr>Gradient Descent Algorithms</vt:lpstr>
      <vt:lpstr>Backpropagation Step-by-Step</vt:lpstr>
      <vt:lpstr>Key Components of NN</vt:lpstr>
      <vt:lpstr>Types of NN Model</vt:lpstr>
      <vt:lpstr>Things to Consider</vt:lpstr>
      <vt:lpstr>The Dataset</vt:lpstr>
      <vt:lpstr>Fashion-MNIST</vt:lpstr>
      <vt:lpstr>Fashion-MNIST</vt:lpstr>
      <vt:lpstr>Perceptrons</vt:lpstr>
      <vt:lpstr>Neurons and Perceptrons</vt:lpstr>
      <vt:lpstr>Perceptrons</vt:lpstr>
      <vt:lpstr>Perceptrons</vt:lpstr>
      <vt:lpstr>Linearly Separable</vt:lpstr>
      <vt:lpstr>Logic Gates with a Perceptron</vt:lpstr>
      <vt:lpstr>Logic Gates with a Perceptron</vt:lpstr>
      <vt:lpstr>Logic Gates with a Perceptron</vt:lpstr>
      <vt:lpstr>XOR Problem</vt:lpstr>
      <vt:lpstr>XOR Problem</vt:lpstr>
      <vt:lpstr>Adding Layers to Network</vt:lpstr>
      <vt:lpstr>Vanishing Gradient Problem</vt:lpstr>
      <vt:lpstr>Problem</vt:lpstr>
      <vt:lpstr>Solution</vt:lpstr>
      <vt:lpstr>Rectified Linear Units</vt:lpstr>
      <vt:lpstr>ReLU의 변형</vt:lpstr>
      <vt:lpstr>Convolutional Neural Network Model</vt:lpstr>
      <vt:lpstr>Convolution</vt:lpstr>
      <vt:lpstr>Convolution</vt:lpstr>
      <vt:lpstr>Pooling</vt:lpstr>
      <vt:lpstr>Convolutional Neural Network(CNN)</vt:lpstr>
      <vt:lpstr>Convolutional Neural Network(CNN)</vt:lpstr>
      <vt:lpstr>More Techniques</vt:lpstr>
      <vt:lpstr>Under/Over Fitting and  Model Complexity</vt:lpstr>
      <vt:lpstr>Under/Over Fitting and  Model Complexity</vt:lpstr>
      <vt:lpstr>Under/Over Fitting and Training Iterations</vt:lpstr>
      <vt:lpstr>Early Stopping</vt:lpstr>
      <vt:lpstr>Dropout</vt:lpstr>
      <vt:lpstr>Training with Momentum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nlp</dc:title>
  <cp:lastModifiedBy>송환의</cp:lastModifiedBy>
  <cp:revision>139</cp:revision>
  <dcterms:modified xsi:type="dcterms:W3CDTF">2019-08-01T13:56:49Z</dcterms:modified>
</cp:coreProperties>
</file>